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9"/>
  </p:notesMasterIdLst>
  <p:handoutMasterIdLst>
    <p:handoutMasterId r:id="rId130"/>
  </p:handoutMasterIdLst>
  <p:sldIdLst>
    <p:sldId id="257" r:id="rId2"/>
    <p:sldId id="364" r:id="rId3"/>
    <p:sldId id="505" r:id="rId4"/>
    <p:sldId id="506" r:id="rId5"/>
    <p:sldId id="261" r:id="rId6"/>
    <p:sldId id="403" r:id="rId7"/>
    <p:sldId id="404" r:id="rId8"/>
    <p:sldId id="405" r:id="rId9"/>
    <p:sldId id="316" r:id="rId10"/>
    <p:sldId id="507" r:id="rId11"/>
    <p:sldId id="407" r:id="rId12"/>
    <p:sldId id="414" r:id="rId13"/>
    <p:sldId id="408" r:id="rId14"/>
    <p:sldId id="415" r:id="rId15"/>
    <p:sldId id="416" r:id="rId16"/>
    <p:sldId id="417" r:id="rId17"/>
    <p:sldId id="418" r:id="rId18"/>
    <p:sldId id="508" r:id="rId19"/>
    <p:sldId id="409" r:id="rId20"/>
    <p:sldId id="513" r:id="rId21"/>
    <p:sldId id="509" r:id="rId22"/>
    <p:sldId id="510" r:id="rId23"/>
    <p:sldId id="410" r:id="rId24"/>
    <p:sldId id="420" r:id="rId25"/>
    <p:sldId id="421" r:id="rId26"/>
    <p:sldId id="422" r:id="rId27"/>
    <p:sldId id="514" r:id="rId28"/>
    <p:sldId id="527" r:id="rId29"/>
    <p:sldId id="526" r:id="rId30"/>
    <p:sldId id="411" r:id="rId31"/>
    <p:sldId id="424" r:id="rId32"/>
    <p:sldId id="426" r:id="rId33"/>
    <p:sldId id="395" r:id="rId34"/>
    <p:sldId id="396" r:id="rId35"/>
    <p:sldId id="412" r:id="rId36"/>
    <p:sldId id="406" r:id="rId37"/>
    <p:sldId id="520" r:id="rId38"/>
    <p:sldId id="502" r:id="rId39"/>
    <p:sldId id="521" r:id="rId40"/>
    <p:sldId id="503" r:id="rId41"/>
    <p:sldId id="512" r:id="rId42"/>
    <p:sldId id="504" r:id="rId43"/>
    <p:sldId id="522" r:id="rId44"/>
    <p:sldId id="413" r:id="rId45"/>
    <p:sldId id="370" r:id="rId46"/>
    <p:sldId id="511" r:id="rId47"/>
    <p:sldId id="518" r:id="rId48"/>
    <p:sldId id="515" r:id="rId49"/>
    <p:sldId id="519" r:id="rId50"/>
    <p:sldId id="371" r:id="rId51"/>
    <p:sldId id="523" r:id="rId52"/>
    <p:sldId id="528" r:id="rId53"/>
    <p:sldId id="529" r:id="rId54"/>
    <p:sldId id="530" r:id="rId55"/>
    <p:sldId id="531" r:id="rId56"/>
    <p:sldId id="532" r:id="rId57"/>
    <p:sldId id="533" r:id="rId58"/>
    <p:sldId id="534" r:id="rId59"/>
    <p:sldId id="535" r:id="rId60"/>
    <p:sldId id="536" r:id="rId61"/>
    <p:sldId id="537" r:id="rId62"/>
    <p:sldId id="430" r:id="rId63"/>
    <p:sldId id="538" r:id="rId64"/>
    <p:sldId id="539" r:id="rId65"/>
    <p:sldId id="540" r:id="rId66"/>
    <p:sldId id="541" r:id="rId67"/>
    <p:sldId id="542" r:id="rId68"/>
    <p:sldId id="543" r:id="rId69"/>
    <p:sldId id="544" r:id="rId70"/>
    <p:sldId id="545" r:id="rId71"/>
    <p:sldId id="546" r:id="rId72"/>
    <p:sldId id="429" r:id="rId73"/>
    <p:sldId id="547" r:id="rId74"/>
    <p:sldId id="438" r:id="rId75"/>
    <p:sldId id="548" r:id="rId76"/>
    <p:sldId id="549" r:id="rId77"/>
    <p:sldId id="550" r:id="rId78"/>
    <p:sldId id="551" r:id="rId79"/>
    <p:sldId id="552" r:id="rId80"/>
    <p:sldId id="553" r:id="rId81"/>
    <p:sldId id="554" r:id="rId82"/>
    <p:sldId id="555" r:id="rId83"/>
    <p:sldId id="556" r:id="rId84"/>
    <p:sldId id="381" r:id="rId85"/>
    <p:sldId id="557" r:id="rId86"/>
    <p:sldId id="558" r:id="rId87"/>
    <p:sldId id="459" r:id="rId88"/>
    <p:sldId id="559" r:id="rId89"/>
    <p:sldId id="560" r:id="rId90"/>
    <p:sldId id="561" r:id="rId91"/>
    <p:sldId id="463" r:id="rId92"/>
    <p:sldId id="464" r:id="rId93"/>
    <p:sldId id="465" r:id="rId94"/>
    <p:sldId id="466" r:id="rId95"/>
    <p:sldId id="467" r:id="rId96"/>
    <p:sldId id="468" r:id="rId97"/>
    <p:sldId id="469" r:id="rId98"/>
    <p:sldId id="470" r:id="rId99"/>
    <p:sldId id="471" r:id="rId100"/>
    <p:sldId id="562" r:id="rId101"/>
    <p:sldId id="473" r:id="rId102"/>
    <p:sldId id="474" r:id="rId103"/>
    <p:sldId id="475" r:id="rId104"/>
    <p:sldId id="563" r:id="rId105"/>
    <p:sldId id="476" r:id="rId106"/>
    <p:sldId id="477" r:id="rId107"/>
    <p:sldId id="478" r:id="rId108"/>
    <p:sldId id="479" r:id="rId109"/>
    <p:sldId id="480" r:id="rId110"/>
    <p:sldId id="496" r:id="rId111"/>
    <p:sldId id="481" r:id="rId112"/>
    <p:sldId id="483" r:id="rId113"/>
    <p:sldId id="482" r:id="rId114"/>
    <p:sldId id="484" r:id="rId115"/>
    <p:sldId id="564" r:id="rId116"/>
    <p:sldId id="565" r:id="rId117"/>
    <p:sldId id="566" r:id="rId118"/>
    <p:sldId id="487" r:id="rId119"/>
    <p:sldId id="488" r:id="rId120"/>
    <p:sldId id="567" r:id="rId121"/>
    <p:sldId id="568" r:id="rId122"/>
    <p:sldId id="569" r:id="rId123"/>
    <p:sldId id="570" r:id="rId124"/>
    <p:sldId id="571" r:id="rId125"/>
    <p:sldId id="572" r:id="rId126"/>
    <p:sldId id="573" r:id="rId127"/>
    <p:sldId id="273" r:id="rId1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p:cViewPr varScale="1">
        <p:scale>
          <a:sx n="68" d="100"/>
          <a:sy n="68" d="100"/>
        </p:scale>
        <p:origin x="179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290833-705D-4A62-980C-33DE343F4756}" type="datetimeFigureOut">
              <a:rPr lang="en-US" smtClean="0"/>
              <a:pPr/>
              <a:t>12/8/2022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0B2314-66AE-428C-89D6-BE0681C780AC}" type="slidenum">
              <a:rPr lang="en-US" smtClean="0"/>
              <a:pPr/>
              <a:t>‹#›</a:t>
            </a:fld>
            <a:endParaRPr lang="en-US"/>
          </a:p>
        </p:txBody>
      </p:sp>
    </p:spTree>
    <p:extLst>
      <p:ext uri="{BB962C8B-B14F-4D97-AF65-F5344CB8AC3E}">
        <p14:creationId xmlns:p14="http://schemas.microsoft.com/office/powerpoint/2010/main" val="817863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08DBB5-B938-4F9F-AAF4-6D549C492B01}" type="datetimeFigureOut">
              <a:rPr lang="en-US" smtClean="0"/>
              <a:pPr/>
              <a:t>12/8/2022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35DDDB-A1EE-46FB-804D-D18D13FC36CA}" type="slidenum">
              <a:rPr lang="en-IN" smtClean="0"/>
              <a:pPr/>
              <a:t>‹#›</a:t>
            </a:fld>
            <a:endParaRPr lang="en-IN"/>
          </a:p>
        </p:txBody>
      </p:sp>
    </p:spTree>
    <p:extLst>
      <p:ext uri="{BB962C8B-B14F-4D97-AF65-F5344CB8AC3E}">
        <p14:creationId xmlns:p14="http://schemas.microsoft.com/office/powerpoint/2010/main" val="381441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2B0506C1-DCF7-4CAF-99A2-6D473BA34DCE}" type="datetimeFigureOut">
              <a:rPr lang="en-US"/>
              <a:pPr>
                <a:defRPr/>
              </a:pPr>
              <a:t>12/8/2022</a:t>
            </a:fld>
            <a:endParaRPr lang="en-IN"/>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IN"/>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2975AB3B-9A09-4225-9B8A-60A3F336FD4E}"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07B2B71-4B27-4354-B344-8610DE0E8754}" type="datetimeFigureOut">
              <a:rPr lang="en-US"/>
              <a:pPr>
                <a:defRPr/>
              </a:pPr>
              <a:t>12/8/2022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04B12F85-3861-4DE9-92BB-88E9E6A5336C}"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8FCB42B0-43ED-49BE-93D9-C13270A615B2}" type="datetimeFigureOut">
              <a:rPr lang="en-US"/>
              <a:pPr>
                <a:defRPr/>
              </a:pPr>
              <a:t>12/8/2022</a:t>
            </a:fld>
            <a:endParaRPr lang="en-IN"/>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IN"/>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8491C853-950C-4338-B064-E02E3803A6DF}" type="slidenum">
              <a:rPr lang="en-IN"/>
              <a:pPr>
                <a:defRPr/>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0EDDB16-8069-4029-801C-0AF4C10D1A34}" type="datetimeFigureOut">
              <a:rPr lang="en-US"/>
              <a:pPr>
                <a:defRPr/>
              </a:pPr>
              <a:t>12/8/2022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DD587D03-E5A3-4153-8D58-DE09E9E8BDE2}"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6196D8E0-74B5-41A2-AC8C-AF7F05D14071}" type="datetimeFigureOut">
              <a:rPr lang="en-US"/>
              <a:pPr>
                <a:defRPr/>
              </a:pPr>
              <a:t>12/8/2022</a:t>
            </a:fld>
            <a:endParaRPr lang="en-I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8D1CFB9A-6A85-4301-B83E-4413842F4A02}" type="slidenum">
              <a:rPr lang="en-IN"/>
              <a:pPr>
                <a:defRPr/>
              </a:pPr>
              <a:t>‹#›</a:t>
            </a:fld>
            <a:endParaRPr lang="en-IN"/>
          </a:p>
        </p:txBody>
      </p:sp>
      <p:sp>
        <p:nvSpPr>
          <p:cNvPr id="9" name="Footer Placeholder 13"/>
          <p:cNvSpPr>
            <a:spLocks noGrp="1"/>
          </p:cNvSpPr>
          <p:nvPr>
            <p:ph type="ftr" sz="quarter" idx="12"/>
          </p:nvPr>
        </p:nvSpPr>
        <p:spPr/>
        <p:txBody>
          <a:bodyPr/>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F723498A-A53D-44CF-B42D-9AFAA7DE4BE5}" type="datetimeFigureOut">
              <a:rPr lang="en-US"/>
              <a:pPr>
                <a:defRPr/>
              </a:pPr>
              <a:t>12/8/2022</a:t>
            </a:fld>
            <a:endParaRPr lang="en-IN"/>
          </a:p>
        </p:txBody>
      </p:sp>
      <p:sp>
        <p:nvSpPr>
          <p:cNvPr id="6" name="Slide Number Placeholder 9"/>
          <p:cNvSpPr>
            <a:spLocks noGrp="1"/>
          </p:cNvSpPr>
          <p:nvPr>
            <p:ph type="sldNum" sz="quarter" idx="11"/>
          </p:nvPr>
        </p:nvSpPr>
        <p:spPr/>
        <p:txBody>
          <a:bodyPr/>
          <a:lstStyle>
            <a:lvl1pPr>
              <a:defRPr/>
            </a:lvl1pPr>
          </a:lstStyle>
          <a:p>
            <a:pPr>
              <a:defRPr/>
            </a:pPr>
            <a:fld id="{E63B9322-4BDA-4527-9803-7B4FADF21B0B}" type="slidenum">
              <a:rPr lang="en-IN"/>
              <a:pPr>
                <a:defRPr/>
              </a:pPr>
              <a:t>‹#›</a:t>
            </a:fld>
            <a:endParaRPr lang="en-IN"/>
          </a:p>
        </p:txBody>
      </p:sp>
      <p:sp>
        <p:nvSpPr>
          <p:cNvPr id="7" name="Footer Placeholder 11"/>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C3CB858C-24E1-49B3-B400-62D834C1673B}" type="datetimeFigureOut">
              <a:rPr lang="en-US"/>
              <a:pPr>
                <a:defRPr/>
              </a:pPr>
              <a:t>12/8/2022</a:t>
            </a:fld>
            <a:endParaRPr lang="en-IN"/>
          </a:p>
        </p:txBody>
      </p:sp>
      <p:sp>
        <p:nvSpPr>
          <p:cNvPr id="8" name="Slide Number Placeholder 11"/>
          <p:cNvSpPr>
            <a:spLocks noGrp="1"/>
          </p:cNvSpPr>
          <p:nvPr>
            <p:ph type="sldNum" sz="quarter" idx="11"/>
          </p:nvPr>
        </p:nvSpPr>
        <p:spPr/>
        <p:txBody>
          <a:bodyPr/>
          <a:lstStyle>
            <a:lvl1pPr>
              <a:defRPr/>
            </a:lvl1pPr>
          </a:lstStyle>
          <a:p>
            <a:pPr>
              <a:defRPr/>
            </a:pPr>
            <a:fld id="{9D93FD7C-6CC2-45B6-A6B7-0F581008A73A}" type="slidenum">
              <a:rPr lang="en-IN"/>
              <a:pPr>
                <a:defRPr/>
              </a:pPr>
              <a:t>‹#›</a:t>
            </a:fld>
            <a:endParaRPr lang="en-IN"/>
          </a:p>
        </p:txBody>
      </p:sp>
      <p:sp>
        <p:nvSpPr>
          <p:cNvPr id="9" name="Footer Placeholder 13"/>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D629A232-CD2A-404E-847E-422DE401B09B}" type="datetimeFigureOut">
              <a:rPr lang="en-US"/>
              <a:pPr>
                <a:defRPr/>
              </a:pPr>
              <a:t>12/8/2022</a:t>
            </a:fld>
            <a:endParaRPr lang="en-IN"/>
          </a:p>
        </p:txBody>
      </p:sp>
      <p:sp>
        <p:nvSpPr>
          <p:cNvPr id="4" name="Footer Placeholder 2"/>
          <p:cNvSpPr>
            <a:spLocks noGrp="1"/>
          </p:cNvSpPr>
          <p:nvPr>
            <p:ph type="ftr" sz="quarter" idx="11"/>
          </p:nvPr>
        </p:nvSpPr>
        <p:spPr/>
        <p:txBody>
          <a:bodyPr/>
          <a:lstStyle>
            <a:lvl1pPr>
              <a:defRPr/>
            </a:lvl1pPr>
          </a:lstStyle>
          <a:p>
            <a:pPr>
              <a:defRPr/>
            </a:pPr>
            <a:endParaRPr lang="en-IN"/>
          </a:p>
        </p:txBody>
      </p:sp>
      <p:sp>
        <p:nvSpPr>
          <p:cNvPr id="5" name="Slide Number Placeholder 22"/>
          <p:cNvSpPr>
            <a:spLocks noGrp="1"/>
          </p:cNvSpPr>
          <p:nvPr>
            <p:ph type="sldNum" sz="quarter" idx="12"/>
          </p:nvPr>
        </p:nvSpPr>
        <p:spPr/>
        <p:txBody>
          <a:bodyPr/>
          <a:lstStyle>
            <a:lvl1pPr>
              <a:defRPr/>
            </a:lvl1pPr>
          </a:lstStyle>
          <a:p>
            <a:pPr>
              <a:defRPr/>
            </a:pPr>
            <a:fld id="{A3326358-9D51-48D7-BEA1-FB59EA1A7AB9}"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1E8029E-DE87-496E-AC3B-459A242DFF66}" type="datetimeFigureOut">
              <a:rPr lang="en-US"/>
              <a:pPr>
                <a:defRPr/>
              </a:pPr>
              <a:t>12/8/2022</a:t>
            </a:fld>
            <a:endParaRPr lang="en-IN"/>
          </a:p>
        </p:txBody>
      </p:sp>
      <p:sp>
        <p:nvSpPr>
          <p:cNvPr id="3" name="Footer Placeholder 2"/>
          <p:cNvSpPr>
            <a:spLocks noGrp="1"/>
          </p:cNvSpPr>
          <p:nvPr>
            <p:ph type="ftr" sz="quarter" idx="11"/>
          </p:nvPr>
        </p:nvSpPr>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995183D8-4440-4788-A457-FBA41DB9C39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A677AFB-5A27-4E93-ADCA-83020DDF5FC9}" type="datetimeFigureOut">
              <a:rPr lang="en-US"/>
              <a:pPr>
                <a:defRPr/>
              </a:pPr>
              <a:t>12/8/2022</a:t>
            </a:fld>
            <a:endParaRPr lang="en-IN"/>
          </a:p>
        </p:txBody>
      </p:sp>
      <p:sp>
        <p:nvSpPr>
          <p:cNvPr id="6" name="Footer Placeholder 2"/>
          <p:cNvSpPr>
            <a:spLocks noGrp="1"/>
          </p:cNvSpPr>
          <p:nvPr>
            <p:ph type="ftr" sz="quarter" idx="11"/>
          </p:nvPr>
        </p:nvSpPr>
        <p:spPr/>
        <p:txBody>
          <a:bodyPr/>
          <a:lstStyle>
            <a:lvl1pPr>
              <a:defRPr/>
            </a:lvl1pPr>
          </a:lstStyle>
          <a:p>
            <a:pPr>
              <a:defRPr/>
            </a:pPr>
            <a:endParaRPr lang="en-IN"/>
          </a:p>
        </p:txBody>
      </p:sp>
      <p:sp>
        <p:nvSpPr>
          <p:cNvPr id="7" name="Slide Number Placeholder 22"/>
          <p:cNvSpPr>
            <a:spLocks noGrp="1"/>
          </p:cNvSpPr>
          <p:nvPr>
            <p:ph type="sldNum" sz="quarter" idx="12"/>
          </p:nvPr>
        </p:nvSpPr>
        <p:spPr/>
        <p:txBody>
          <a:bodyPr/>
          <a:lstStyle>
            <a:lvl1pPr>
              <a:defRPr/>
            </a:lvl1pPr>
          </a:lstStyle>
          <a:p>
            <a:pPr>
              <a:defRPr/>
            </a:pPr>
            <a:fld id="{D54A1926-CD85-4C58-8DBE-CC4056473051}"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137F14C-2B2C-41C3-A7D9-F5F54FEEE204}" type="datetimeFigureOut">
              <a:rPr lang="en-US"/>
              <a:pPr>
                <a:defRPr/>
              </a:pPr>
              <a:t>12/8/2022</a:t>
            </a:fld>
            <a:endParaRPr lang="en-IN"/>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9F7DDBC2-ED20-4141-97F6-EA09A3EC1797}" type="slidenum">
              <a:rPr lang="en-IN"/>
              <a:pPr>
                <a:defRPr/>
              </a:pPr>
              <a:t>‹#›</a:t>
            </a:fld>
            <a:endParaRPr lang="en-IN"/>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9C54E21F-DC29-49F6-8423-F3F82A6DC14B}" type="datetimeFigureOut">
              <a:rPr lang="en-US"/>
              <a:pPr>
                <a:defRPr/>
              </a:pPr>
              <a:t>12/8/2022</a:t>
            </a:fld>
            <a:endParaRPr lang="en-IN"/>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IN"/>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latin typeface="Tw Cen MT" pitchFamily="34" charset="0"/>
                <a:cs typeface="Arial" charset="0"/>
              </a:defRPr>
            </a:lvl1pPr>
          </a:lstStyle>
          <a:p>
            <a:pPr>
              <a:defRPr/>
            </a:pPr>
            <a:fld id="{67FF6C81-0B47-477D-B30F-4F91E6773E37}"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875" r:id="rId1"/>
    <p:sldLayoutId id="2147483871" r:id="rId2"/>
    <p:sldLayoutId id="2147483876" r:id="rId3"/>
    <p:sldLayoutId id="2147483877" r:id="rId4"/>
    <p:sldLayoutId id="2147483878" r:id="rId5"/>
    <p:sldLayoutId id="2147483872" r:id="rId6"/>
    <p:sldLayoutId id="2147483879" r:id="rId7"/>
    <p:sldLayoutId id="2147483873" r:id="rId8"/>
    <p:sldLayoutId id="2147483880" r:id="rId9"/>
    <p:sldLayoutId id="2147483874" r:id="rId10"/>
    <p:sldLayoutId id="214748388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10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Visio_Drawing1111111111111.vsdx"/><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Visio_Drawing2222222222222.vsdx"/><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9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4990" y="2977769"/>
            <a:ext cx="7848600" cy="781807"/>
          </a:xfrm>
        </p:spPr>
        <p:txBody>
          <a:bodyPr>
            <a:normAutofit/>
          </a:bodyPr>
          <a:lstStyle/>
          <a:p>
            <a:pPr algn="ctr" fontAlgn="auto">
              <a:spcAft>
                <a:spcPts val="0"/>
              </a:spcAft>
              <a:defRPr/>
            </a:pPr>
            <a:r>
              <a:rPr lang="en-US" dirty="0"/>
              <a:t>Introduction to Cassandra</a:t>
            </a:r>
          </a:p>
        </p:txBody>
      </p:sp>
      <p:sp>
        <p:nvSpPr>
          <p:cNvPr id="2" name="Rectangle 1"/>
          <p:cNvSpPr/>
          <p:nvPr/>
        </p:nvSpPr>
        <p:spPr>
          <a:xfrm>
            <a:off x="380863" y="5549204"/>
            <a:ext cx="8206541" cy="830997"/>
          </a:xfrm>
          <a:prstGeom prst="rect">
            <a:avLst/>
          </a:prstGeom>
        </p:spPr>
        <p:txBody>
          <a:bodyPr wrap="none">
            <a:spAutoFit/>
          </a:bodyPr>
          <a:lstStyle/>
          <a:p>
            <a:pPr algn="ctr"/>
            <a:r>
              <a:rPr lang="en-US" sz="2800" b="1" dirty="0">
                <a:solidFill>
                  <a:srgbClr val="C00000"/>
                </a:solidFill>
              </a:rPr>
              <a:t>Dr. Robin Singh </a:t>
            </a:r>
            <a:r>
              <a:rPr lang="en-US" sz="2800" b="1" dirty="0" err="1">
                <a:solidFill>
                  <a:srgbClr val="C00000"/>
                </a:solidFill>
              </a:rPr>
              <a:t>Bhadoria</a:t>
            </a:r>
            <a:r>
              <a:rPr lang="en-US" sz="2800" b="1" dirty="0">
                <a:solidFill>
                  <a:srgbClr val="C00000"/>
                </a:solidFill>
              </a:rPr>
              <a:t> &amp; Dr. Rahul Pradhan,</a:t>
            </a:r>
            <a:endParaRPr lang="en-IN" sz="2800" b="1" dirty="0">
              <a:solidFill>
                <a:srgbClr val="C00000"/>
              </a:solidFill>
            </a:endParaRPr>
          </a:p>
          <a:p>
            <a:pPr algn="ctr"/>
            <a:r>
              <a:rPr lang="en-IN" sz="2000" b="1" dirty="0">
                <a:solidFill>
                  <a:srgbClr val="C00000"/>
                </a:solidFill>
              </a:rPr>
              <a:t>Asst. Professor, Dept. of CEA</a:t>
            </a:r>
            <a:endParaRPr lang="en-US" sz="28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47" y="445163"/>
            <a:ext cx="3116263" cy="1957436"/>
          </a:xfrm>
          <a:prstGeom prst="rect">
            <a:avLst/>
          </a:prstGeom>
        </p:spPr>
      </p:pic>
      <p:pic>
        <p:nvPicPr>
          <p:cNvPr id="6" name="Picture 2" descr="Cassandra logo">
            <a:extLst>
              <a:ext uri="{FF2B5EF4-FFF2-40B4-BE49-F238E27FC236}">
                <a16:creationId xmlns:a16="http://schemas.microsoft.com/office/drawing/2014/main" id="{07385B49-2FF1-8845-9875-77C479CE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863911"/>
            <a:ext cx="27940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1C1B-92AB-A34E-91AF-DFE4B3950125}"/>
              </a:ext>
            </a:extLst>
          </p:cNvPr>
          <p:cNvSpPr>
            <a:spLocks noGrp="1"/>
          </p:cNvSpPr>
          <p:nvPr>
            <p:ph type="title"/>
          </p:nvPr>
        </p:nvSpPr>
        <p:spPr/>
        <p:txBody>
          <a:bodyPr/>
          <a:lstStyle/>
          <a:p>
            <a:r>
              <a:rPr lang="en-US" dirty="0"/>
              <a:t>Column-Oriented Family</a:t>
            </a:r>
          </a:p>
        </p:txBody>
      </p:sp>
      <p:pic>
        <p:nvPicPr>
          <p:cNvPr id="35842" name="Picture 2" descr="APACHE CASSANDRA DATABASE 4 PROBLEMS THAT CASSANDRA DEVELOPERS &amp;amp;  ADMINISTRATORS FACE">
            <a:extLst>
              <a:ext uri="{FF2B5EF4-FFF2-40B4-BE49-F238E27FC236}">
                <a16:creationId xmlns:a16="http://schemas.microsoft.com/office/drawing/2014/main" id="{9C1D7E15-553C-C44C-A825-7ABFB453ABB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98285" y="2209800"/>
            <a:ext cx="754742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66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9306" y="251012"/>
            <a:ext cx="9117106" cy="5965688"/>
          </a:xfrm>
          <a:prstGeom prst="rect">
            <a:avLst/>
          </a:prstGeom>
        </p:spPr>
      </p:pic>
    </p:spTree>
    <p:extLst>
      <p:ext uri="{BB962C8B-B14F-4D97-AF65-F5344CB8AC3E}">
        <p14:creationId xmlns:p14="http://schemas.microsoft.com/office/powerpoint/2010/main" val="2312052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5859" y="457200"/>
            <a:ext cx="8991600" cy="2695313"/>
          </a:xfrm>
          <a:prstGeom prst="rect">
            <a:avLst/>
          </a:prstGeom>
        </p:spPr>
      </p:pic>
      <p:pic>
        <p:nvPicPr>
          <p:cNvPr id="5" name="Picture 4"/>
          <p:cNvPicPr>
            <a:picLocks noChangeAspect="1"/>
          </p:cNvPicPr>
          <p:nvPr/>
        </p:nvPicPr>
        <p:blipFill>
          <a:blip r:embed="rId3"/>
          <a:stretch>
            <a:fillRect/>
          </a:stretch>
        </p:blipFill>
        <p:spPr>
          <a:xfrm>
            <a:off x="-8964" y="3152513"/>
            <a:ext cx="9036424" cy="2921719"/>
          </a:xfrm>
          <a:prstGeom prst="rect">
            <a:avLst/>
          </a:prstGeom>
        </p:spPr>
      </p:pic>
    </p:spTree>
    <p:extLst>
      <p:ext uri="{BB962C8B-B14F-4D97-AF65-F5344CB8AC3E}">
        <p14:creationId xmlns:p14="http://schemas.microsoft.com/office/powerpoint/2010/main" val="1073264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0" y="533400"/>
            <a:ext cx="8991600" cy="4986618"/>
          </a:xfrm>
          <a:prstGeom prst="rect">
            <a:avLst/>
          </a:prstGeom>
        </p:spPr>
      </p:pic>
    </p:spTree>
    <p:extLst>
      <p:ext uri="{BB962C8B-B14F-4D97-AF65-F5344CB8AC3E}">
        <p14:creationId xmlns:p14="http://schemas.microsoft.com/office/powerpoint/2010/main" val="5896900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0" y="76200"/>
            <a:ext cx="9144000" cy="6248399"/>
          </a:xfrm>
          <a:prstGeom prst="rect">
            <a:avLst/>
          </a:prstGeom>
        </p:spPr>
      </p:pic>
    </p:spTree>
    <p:extLst>
      <p:ext uri="{BB962C8B-B14F-4D97-AF65-F5344CB8AC3E}">
        <p14:creationId xmlns:p14="http://schemas.microsoft.com/office/powerpoint/2010/main" val="2378200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Map</a:t>
            </a:r>
            <a:endParaRPr lang="en-US" dirty="0"/>
          </a:p>
        </p:txBody>
      </p:sp>
      <p:sp>
        <p:nvSpPr>
          <p:cNvPr id="3" name="Content Placeholder 2"/>
          <p:cNvSpPr>
            <a:spLocks noGrp="1"/>
          </p:cNvSpPr>
          <p:nvPr>
            <p:ph sz="quarter" idx="1"/>
          </p:nvPr>
        </p:nvSpPr>
        <p:spPr/>
        <p:txBody>
          <a:bodyPr/>
          <a:lstStyle/>
          <a:p>
            <a:pPr marL="0" indent="0">
              <a:buNone/>
            </a:pPr>
            <a:r>
              <a:rPr lang="en-US" b="1" dirty="0"/>
              <a:t>Map Collections :</a:t>
            </a:r>
            <a:r>
              <a:rPr lang="en-US" dirty="0"/>
              <a:t>The map is a collection type that is used to store </a:t>
            </a:r>
            <a:r>
              <a:rPr lang="en-US" b="1" dirty="0">
                <a:solidFill>
                  <a:srgbClr val="FF0000"/>
                </a:solidFill>
              </a:rPr>
              <a:t>key value pairs</a:t>
            </a:r>
            <a:r>
              <a:rPr lang="en-US" dirty="0"/>
              <a:t>. As its name implies that it maps one thing to another.</a:t>
            </a:r>
          </a:p>
          <a:p>
            <a:pPr marL="0" indent="0">
              <a:buNone/>
            </a:pPr>
            <a:endParaRPr lang="en-US" b="1" dirty="0"/>
          </a:p>
          <a:p>
            <a:pPr marL="0" indent="0">
              <a:buNone/>
            </a:pPr>
            <a:endParaRPr lang="en-US" b="1" dirty="0"/>
          </a:p>
          <a:p>
            <a:pPr marL="0" indent="0">
              <a:buNone/>
            </a:pPr>
            <a:r>
              <a:rPr lang="en-US" b="1" dirty="0"/>
              <a:t>To alter the “users” table to add a map column “</a:t>
            </a:r>
            <a:r>
              <a:rPr lang="en-US" b="1" dirty="0" err="1"/>
              <a:t>todo</a:t>
            </a:r>
            <a:r>
              <a:rPr lang="en-US" b="1" dirty="0"/>
              <a:t>”.	</a:t>
            </a:r>
            <a:endParaRPr lang="en-US" dirty="0"/>
          </a:p>
          <a:p>
            <a:pPr marL="0" indent="0">
              <a:buNone/>
            </a:pPr>
            <a:r>
              <a:rPr lang="en-US" dirty="0"/>
              <a:t> </a:t>
            </a:r>
          </a:p>
          <a:p>
            <a:pPr marL="0" indent="0">
              <a:buNone/>
            </a:pPr>
            <a:r>
              <a:rPr lang="en-US" b="1" dirty="0"/>
              <a:t>ALTER TABLE users </a:t>
            </a:r>
            <a:endParaRPr lang="en-US" dirty="0"/>
          </a:p>
          <a:p>
            <a:pPr marL="0" indent="0">
              <a:buNone/>
            </a:pPr>
            <a:r>
              <a:rPr lang="en-US" b="1" dirty="0"/>
              <a:t>	ADD </a:t>
            </a:r>
            <a:r>
              <a:rPr lang="en-US" b="1" dirty="0" err="1"/>
              <a:t>todo</a:t>
            </a:r>
            <a:r>
              <a:rPr lang="en-US" b="1" dirty="0"/>
              <a:t> map&lt;timestamp, text&gt;;</a:t>
            </a:r>
            <a:endParaRPr lang="en-US" dirty="0"/>
          </a:p>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0" y="457200"/>
            <a:ext cx="9162870" cy="5638800"/>
          </a:xfrm>
          <a:prstGeom prst="rect">
            <a:avLst/>
          </a:prstGeom>
        </p:spPr>
      </p:pic>
    </p:spTree>
    <p:extLst>
      <p:ext uri="{BB962C8B-B14F-4D97-AF65-F5344CB8AC3E}">
        <p14:creationId xmlns:p14="http://schemas.microsoft.com/office/powerpoint/2010/main" val="17545138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 y="228600"/>
            <a:ext cx="8991600" cy="6059063"/>
          </a:xfrm>
          <a:prstGeom prst="rect">
            <a:avLst/>
          </a:prstGeom>
        </p:spPr>
      </p:pic>
    </p:spTree>
    <p:extLst>
      <p:ext uri="{BB962C8B-B14F-4D97-AF65-F5344CB8AC3E}">
        <p14:creationId xmlns:p14="http://schemas.microsoft.com/office/powerpoint/2010/main" val="1321832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123187"/>
            <a:ext cx="8879541" cy="6353813"/>
          </a:xfrm>
          <a:prstGeom prst="rect">
            <a:avLst/>
          </a:prstGeom>
        </p:spPr>
      </p:pic>
    </p:spTree>
    <p:extLst>
      <p:ext uri="{BB962C8B-B14F-4D97-AF65-F5344CB8AC3E}">
        <p14:creationId xmlns:p14="http://schemas.microsoft.com/office/powerpoint/2010/main" val="35825459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5" name="Picture 4"/>
          <p:cNvPicPr>
            <a:picLocks noChangeAspect="1"/>
          </p:cNvPicPr>
          <p:nvPr/>
        </p:nvPicPr>
        <p:blipFill>
          <a:blip r:embed="rId3"/>
          <a:stretch>
            <a:fillRect/>
          </a:stretch>
        </p:blipFill>
        <p:spPr>
          <a:xfrm>
            <a:off x="533400" y="1600200"/>
            <a:ext cx="8382000" cy="990600"/>
          </a:xfrm>
          <a:prstGeom prst="rect">
            <a:avLst/>
          </a:prstGeom>
        </p:spPr>
      </p:pic>
      <p:pic>
        <p:nvPicPr>
          <p:cNvPr id="6" name="Picture 5"/>
          <p:cNvPicPr>
            <a:picLocks noChangeAspect="1"/>
          </p:cNvPicPr>
          <p:nvPr/>
        </p:nvPicPr>
        <p:blipFill>
          <a:blip r:embed="rId4"/>
          <a:stretch>
            <a:fillRect/>
          </a:stretch>
        </p:blipFill>
        <p:spPr>
          <a:xfrm>
            <a:off x="271502" y="2743200"/>
            <a:ext cx="8600996" cy="3513244"/>
          </a:xfrm>
          <a:prstGeom prst="rect">
            <a:avLst/>
          </a:prstGeom>
        </p:spPr>
      </p:pic>
    </p:spTree>
    <p:extLst>
      <p:ext uri="{BB962C8B-B14F-4D97-AF65-F5344CB8AC3E}">
        <p14:creationId xmlns:p14="http://schemas.microsoft.com/office/powerpoint/2010/main" val="23309184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2" name="Picture 1"/>
          <p:cNvPicPr>
            <a:picLocks noChangeAspect="1"/>
          </p:cNvPicPr>
          <p:nvPr/>
        </p:nvPicPr>
        <p:blipFill>
          <a:blip r:embed="rId3"/>
          <a:stretch>
            <a:fillRect/>
          </a:stretch>
        </p:blipFill>
        <p:spPr>
          <a:xfrm>
            <a:off x="152400" y="1752600"/>
            <a:ext cx="8839200" cy="2760000"/>
          </a:xfrm>
          <a:prstGeom prst="rect">
            <a:avLst/>
          </a:prstGeom>
        </p:spPr>
      </p:pic>
    </p:spTree>
    <p:extLst>
      <p:ext uri="{BB962C8B-B14F-4D97-AF65-F5344CB8AC3E}">
        <p14:creationId xmlns:p14="http://schemas.microsoft.com/office/powerpoint/2010/main" val="19923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to Peer Network</a:t>
            </a:r>
          </a:p>
        </p:txBody>
      </p:sp>
      <p:sp>
        <p:nvSpPr>
          <p:cNvPr id="3" name="Content Placeholder 2"/>
          <p:cNvSpPr>
            <a:spLocks noGrp="1"/>
          </p:cNvSpPr>
          <p:nvPr>
            <p:ph sz="quarter" idx="1"/>
          </p:nvPr>
        </p:nvSpPr>
        <p:spPr/>
        <p:txBody>
          <a:bodyPr/>
          <a:lstStyle/>
          <a:p>
            <a:r>
              <a:rPr lang="en-US" dirty="0"/>
              <a:t>A node in Cassandra is structurally identical to any other node. </a:t>
            </a:r>
          </a:p>
          <a:p>
            <a:endParaRPr lang="en-US" dirty="0"/>
          </a:p>
        </p:txBody>
      </p:sp>
      <p:graphicFrame>
        <p:nvGraphicFramePr>
          <p:cNvPr id="30724" name="Object 4"/>
          <p:cNvGraphicFramePr>
            <a:graphicFrameLocks noGrp="1" noChangeAspect="1"/>
          </p:cNvGraphicFramePr>
          <p:nvPr/>
        </p:nvGraphicFramePr>
        <p:xfrm>
          <a:off x="381000" y="2819400"/>
          <a:ext cx="2616200" cy="2959100"/>
        </p:xfrm>
        <a:graphic>
          <a:graphicData uri="http://schemas.openxmlformats.org/presentationml/2006/ole">
            <mc:AlternateContent xmlns:mc="http://schemas.openxmlformats.org/markup-compatibility/2006">
              <mc:Choice xmlns:v="urn:schemas-microsoft-com:vml" Requires="v">
                <p:oleObj name="Visio" r:id="rId2" imgW="2619506" imgH="2962251" progId="">
                  <p:embed/>
                </p:oleObj>
              </mc:Choice>
              <mc:Fallback>
                <p:oleObj name="Visio" r:id="rId2" imgW="2619506" imgH="2962251" progId="">
                  <p:embed/>
                  <p:pic>
                    <p:nvPicPr>
                      <p:cNvPr id="0"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19400"/>
                        <a:ext cx="2616200"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2"/>
          <p:cNvSpPr txBox="1">
            <a:spLocks/>
          </p:cNvSpPr>
          <p:nvPr/>
        </p:nvSpPr>
        <p:spPr bwMode="auto">
          <a:xfrm>
            <a:off x="3200400" y="2438400"/>
            <a:ext cx="5718048"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mn-lt"/>
                <a:ea typeface="+mn-ea"/>
                <a:cs typeface="+mn-cs"/>
              </a:rPr>
              <a:t>In case</a:t>
            </a:r>
            <a:r>
              <a:rPr kumimoji="0" lang="en-US" sz="2900" b="0" i="0" u="none" strike="noStrike" kern="1200" cap="none" spc="0" normalizeH="0" noProof="0" dirty="0">
                <a:ln>
                  <a:noFill/>
                </a:ln>
                <a:solidFill>
                  <a:schemeClr val="tx1"/>
                </a:solidFill>
                <a:effectLst/>
                <a:uLnTx/>
                <a:uFillTx/>
                <a:latin typeface="+mn-lt"/>
                <a:ea typeface="+mn-ea"/>
                <a:cs typeface="+mn-cs"/>
              </a:rPr>
              <a:t> a node fails or is taken offline, it impact </a:t>
            </a:r>
            <a:r>
              <a:rPr kumimoji="0" lang="en-US" sz="2900" b="1" i="0" u="none" strike="noStrike" kern="1200" cap="none" spc="0" normalizeH="0" noProof="0" dirty="0">
                <a:ln>
                  <a:noFill/>
                </a:ln>
                <a:solidFill>
                  <a:schemeClr val="tx1"/>
                </a:solidFill>
                <a:effectLst/>
                <a:uLnTx/>
                <a:uFillTx/>
                <a:latin typeface="+mn-lt"/>
                <a:ea typeface="+mn-ea"/>
                <a:cs typeface="+mn-cs"/>
              </a:rPr>
              <a:t>throughput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lang="en-US" sz="2900" b="1" baseline="0" dirty="0">
                <a:latin typeface="+mn-lt"/>
                <a:cs typeface="+mn-cs"/>
              </a:rPr>
              <a:t>Case of </a:t>
            </a:r>
            <a:r>
              <a:rPr lang="en-US" sz="2900" baseline="0" dirty="0">
                <a:latin typeface="+mn-lt"/>
                <a:cs typeface="+mn-cs"/>
              </a:rPr>
              <a:t>graceful degradation</a:t>
            </a:r>
            <a:r>
              <a:rPr lang="en-US" sz="2900" b="1" baseline="0" dirty="0">
                <a:latin typeface="+mn-lt"/>
                <a:cs typeface="+mn-cs"/>
              </a:rPr>
              <a:t> where</a:t>
            </a:r>
            <a:r>
              <a:rPr lang="en-US" sz="2900" b="1" dirty="0">
                <a:latin typeface="+mn-lt"/>
                <a:cs typeface="+mn-cs"/>
              </a:rPr>
              <a:t> everything does not come crashing at any given instant.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1" i="0" u="none" strike="noStrike" kern="1200" cap="none" spc="0" normalizeH="0" baseline="0" noProof="0" dirty="0">
              <a:ln>
                <a:noFill/>
              </a:ln>
              <a:solidFill>
                <a:schemeClr val="tx1"/>
              </a:solidFill>
              <a:effectLst/>
              <a:uLnTx/>
              <a:uFillTx/>
              <a:latin typeface="+mn-lt"/>
              <a:ea typeface="+mn-ea"/>
              <a:cs typeface="+mn-cs"/>
            </a:endParaRP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5" name="Picture 4"/>
          <p:cNvPicPr>
            <a:picLocks noChangeAspect="1"/>
          </p:cNvPicPr>
          <p:nvPr/>
        </p:nvPicPr>
        <p:blipFill>
          <a:blip r:embed="rId3"/>
          <a:stretch>
            <a:fillRect/>
          </a:stretch>
        </p:blipFill>
        <p:spPr>
          <a:xfrm>
            <a:off x="163449" y="2057400"/>
            <a:ext cx="8817102" cy="3611719"/>
          </a:xfrm>
          <a:prstGeom prst="rect">
            <a:avLst/>
          </a:prstGeom>
        </p:spPr>
      </p:pic>
      <p:sp>
        <p:nvSpPr>
          <p:cNvPr id="6" name="Oval 5"/>
          <p:cNvSpPr/>
          <p:nvPr/>
        </p:nvSpPr>
        <p:spPr>
          <a:xfrm>
            <a:off x="7924800" y="4648200"/>
            <a:ext cx="6096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5029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6" name="Picture 5"/>
          <p:cNvPicPr>
            <a:picLocks noChangeAspect="1"/>
          </p:cNvPicPr>
          <p:nvPr/>
        </p:nvPicPr>
        <p:blipFill>
          <a:blip r:embed="rId3"/>
          <a:stretch>
            <a:fillRect/>
          </a:stretch>
        </p:blipFill>
        <p:spPr>
          <a:xfrm>
            <a:off x="0" y="1524000"/>
            <a:ext cx="8991600" cy="4948594"/>
          </a:xfrm>
          <a:prstGeom prst="rect">
            <a:avLst/>
          </a:prstGeom>
        </p:spPr>
      </p:pic>
    </p:spTree>
    <p:extLst>
      <p:ext uri="{BB962C8B-B14F-4D97-AF65-F5344CB8AC3E}">
        <p14:creationId xmlns:p14="http://schemas.microsoft.com/office/powerpoint/2010/main" val="2207727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6" name="Picture 5"/>
          <p:cNvPicPr>
            <a:picLocks noChangeAspect="1"/>
          </p:cNvPicPr>
          <p:nvPr/>
        </p:nvPicPr>
        <p:blipFill>
          <a:blip r:embed="rId3"/>
          <a:stretch>
            <a:fillRect/>
          </a:stretch>
        </p:blipFill>
        <p:spPr>
          <a:xfrm>
            <a:off x="0" y="1524000"/>
            <a:ext cx="8991600" cy="4948594"/>
          </a:xfrm>
          <a:prstGeom prst="rect">
            <a:avLst/>
          </a:prstGeom>
        </p:spPr>
      </p:pic>
    </p:spTree>
    <p:extLst>
      <p:ext uri="{BB962C8B-B14F-4D97-AF65-F5344CB8AC3E}">
        <p14:creationId xmlns:p14="http://schemas.microsoft.com/office/powerpoint/2010/main" val="10006200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2" name="Picture 1"/>
          <p:cNvPicPr>
            <a:picLocks noChangeAspect="1"/>
          </p:cNvPicPr>
          <p:nvPr/>
        </p:nvPicPr>
        <p:blipFill>
          <a:blip r:embed="rId3"/>
          <a:stretch>
            <a:fillRect/>
          </a:stretch>
        </p:blipFill>
        <p:spPr>
          <a:xfrm>
            <a:off x="152400" y="1600200"/>
            <a:ext cx="8839200" cy="3581400"/>
          </a:xfrm>
          <a:prstGeom prst="rect">
            <a:avLst/>
          </a:prstGeom>
        </p:spPr>
      </p:pic>
    </p:spTree>
    <p:extLst>
      <p:ext uri="{BB962C8B-B14F-4D97-AF65-F5344CB8AC3E}">
        <p14:creationId xmlns:p14="http://schemas.microsoft.com/office/powerpoint/2010/main" val="4069523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3846677" cy="582188"/>
          </a:xfrm>
          <a:prstGeom prst="rect">
            <a:avLst/>
          </a:prstGeom>
        </p:spPr>
      </p:pic>
      <p:sp>
        <p:nvSpPr>
          <p:cNvPr id="3" name="Content Placeholder 2"/>
          <p:cNvSpPr>
            <a:spLocks noGrp="1"/>
          </p:cNvSpPr>
          <p:nvPr>
            <p:ph sz="quarter" idx="1"/>
          </p:nvPr>
        </p:nvSpPr>
        <p:spPr>
          <a:xfrm>
            <a:off x="612648" y="2590800"/>
            <a:ext cx="8153400" cy="3505200"/>
          </a:xfrm>
        </p:spPr>
        <p:txBody>
          <a:bodyPr/>
          <a:lstStyle/>
          <a:p>
            <a:endParaRPr lang="en-US" dirty="0"/>
          </a:p>
        </p:txBody>
      </p:sp>
      <p:pic>
        <p:nvPicPr>
          <p:cNvPr id="5" name="Picture 4"/>
          <p:cNvPicPr>
            <a:picLocks noChangeAspect="1"/>
          </p:cNvPicPr>
          <p:nvPr/>
        </p:nvPicPr>
        <p:blipFill>
          <a:blip r:embed="rId3"/>
          <a:stretch>
            <a:fillRect/>
          </a:stretch>
        </p:blipFill>
        <p:spPr>
          <a:xfrm>
            <a:off x="228600" y="1676400"/>
            <a:ext cx="8384891" cy="3352799"/>
          </a:xfrm>
          <a:prstGeom prst="rect">
            <a:avLst/>
          </a:prstGeom>
        </p:spPr>
      </p:pic>
    </p:spTree>
    <p:extLst>
      <p:ext uri="{BB962C8B-B14F-4D97-AF65-F5344CB8AC3E}">
        <p14:creationId xmlns:p14="http://schemas.microsoft.com/office/powerpoint/2010/main" val="4164606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a:xfrm>
            <a:off x="612648" y="1524000"/>
            <a:ext cx="8153400" cy="4876800"/>
          </a:xfrm>
        </p:spPr>
        <p:txBody>
          <a:bodyPr/>
          <a:lstStyle/>
          <a:p>
            <a:pPr marL="0" indent="0">
              <a:spcBef>
                <a:spcPts val="0"/>
              </a:spcBef>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Data in a column, other than a counter column, can have an optional expiration period called TTL (time to live). The client request may specify a TTL value for the data. The TTL is specified in seconds.</a:t>
            </a:r>
          </a:p>
          <a:p>
            <a:pPr marL="0" indent="0">
              <a:spcBef>
                <a:spcPts val="0"/>
              </a:spcBef>
              <a:buNone/>
            </a:pPr>
            <a:r>
              <a:rPr lang="en-US" sz="2000" b="1" dirty="0"/>
              <a:t>CREATE TABLE  </a:t>
            </a:r>
            <a:r>
              <a:rPr lang="en-US" sz="2000" b="1" dirty="0" err="1"/>
              <a:t>userlogin</a:t>
            </a:r>
            <a:r>
              <a:rPr lang="en-US" sz="2000" b="1" dirty="0"/>
              <a:t>(</a:t>
            </a:r>
            <a:endParaRPr lang="en-US" sz="2000" dirty="0"/>
          </a:p>
          <a:p>
            <a:pPr marL="0" indent="0">
              <a:spcBef>
                <a:spcPts val="0"/>
              </a:spcBef>
              <a:buNone/>
            </a:pPr>
            <a:r>
              <a:rPr lang="en-US" sz="2000" b="1" dirty="0" err="1"/>
              <a:t>userid</a:t>
            </a:r>
            <a:r>
              <a:rPr lang="en-US" sz="2000" b="1" dirty="0"/>
              <a:t> </a:t>
            </a:r>
            <a:r>
              <a:rPr lang="en-US" sz="2000" b="1" dirty="0" err="1"/>
              <a:t>int</a:t>
            </a:r>
            <a:r>
              <a:rPr lang="en-US" sz="2000" b="1" dirty="0"/>
              <a:t> primary key, password text</a:t>
            </a:r>
            <a:endParaRPr lang="en-US" sz="2000" dirty="0"/>
          </a:p>
          <a:p>
            <a:pPr marL="0" indent="0">
              <a:spcBef>
                <a:spcPts val="0"/>
              </a:spcBef>
              <a:buNone/>
            </a:pPr>
            <a:r>
              <a:rPr lang="en-US" sz="2000" b="1" dirty="0"/>
              <a:t>);</a:t>
            </a:r>
            <a:endParaRPr lang="en-US" sz="2000" dirty="0"/>
          </a:p>
          <a:p>
            <a:pPr marL="0" indent="0">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sz="2000" b="1" dirty="0"/>
              <a:t>INSERT INTO </a:t>
            </a:r>
            <a:r>
              <a:rPr lang="en-US" sz="2000" b="1" dirty="0" err="1"/>
              <a:t>userlogin</a:t>
            </a:r>
            <a:r>
              <a:rPr lang="en-US" sz="2000" b="1" dirty="0"/>
              <a:t> (</a:t>
            </a:r>
            <a:r>
              <a:rPr lang="en-US" sz="2000" b="1" dirty="0" err="1"/>
              <a:t>userid</a:t>
            </a:r>
            <a:r>
              <a:rPr lang="en-US" sz="2000" b="1" dirty="0"/>
              <a:t>, password)  VALUES (1,'infy') USING TTL 30;</a:t>
            </a:r>
            <a:endParaRPr lang="en-US" sz="2000" dirty="0"/>
          </a:p>
          <a:p>
            <a:pPr marL="0" indent="0">
              <a:spcBef>
                <a:spcPts val="0"/>
              </a:spcBef>
              <a:buNone/>
            </a:pPr>
            <a:r>
              <a:rPr lang="en-US" sz="2000" b="1" dirty="0"/>
              <a:t>SELECT TTL (password)</a:t>
            </a:r>
            <a:endParaRPr lang="en-US" sz="2000" dirty="0"/>
          </a:p>
          <a:p>
            <a:pPr marL="0" indent="0">
              <a:spcBef>
                <a:spcPts val="0"/>
              </a:spcBef>
              <a:buNone/>
            </a:pPr>
            <a:r>
              <a:rPr lang="en-US" sz="2000" b="1" dirty="0"/>
              <a:t>	FROM </a:t>
            </a:r>
            <a:r>
              <a:rPr lang="en-US" sz="2000" b="1" dirty="0" err="1"/>
              <a:t>userlogin</a:t>
            </a:r>
            <a:r>
              <a:rPr lang="en-US" sz="2000" b="1" dirty="0"/>
              <a:t> </a:t>
            </a:r>
            <a:endParaRPr lang="en-US" sz="2000" dirty="0"/>
          </a:p>
          <a:p>
            <a:pPr marL="0" indent="0">
              <a:spcBef>
                <a:spcPts val="0"/>
              </a:spcBef>
              <a:buNone/>
            </a:pPr>
            <a:r>
              <a:rPr lang="en-US" sz="2000" b="1" dirty="0"/>
              <a:t>		WHERE </a:t>
            </a:r>
            <a:r>
              <a:rPr lang="en-US" sz="2000" b="1" dirty="0" err="1"/>
              <a:t>userid</a:t>
            </a:r>
            <a:r>
              <a:rPr lang="en-US" sz="2000" b="1" dirty="0"/>
              <a:t>=1;</a:t>
            </a:r>
            <a:endParaRPr lang="en-US" sz="2000" dirty="0"/>
          </a:p>
          <a:p>
            <a:pPr marL="0" indent="0">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endParaRPr lang="en-US" sz="2000" dirty="0"/>
          </a:p>
        </p:txBody>
      </p:sp>
      <p:pic>
        <p:nvPicPr>
          <p:cNvPr id="4" name="Picture 3"/>
          <p:cNvPicPr>
            <a:picLocks noChangeAspect="1"/>
          </p:cNvPicPr>
          <p:nvPr/>
        </p:nvPicPr>
        <p:blipFill>
          <a:blip r:embed="rId2"/>
          <a:stretch>
            <a:fillRect/>
          </a:stretch>
        </p:blipFill>
        <p:spPr>
          <a:xfrm>
            <a:off x="762785" y="3200400"/>
            <a:ext cx="8039122" cy="1153594"/>
          </a:xfrm>
          <a:prstGeom prst="rect">
            <a:avLst/>
          </a:prstGeom>
        </p:spPr>
      </p:pic>
      <p:pic>
        <p:nvPicPr>
          <p:cNvPr id="5" name="Picture 4"/>
          <p:cNvPicPr>
            <a:picLocks noChangeAspect="1"/>
          </p:cNvPicPr>
          <p:nvPr/>
        </p:nvPicPr>
        <p:blipFill>
          <a:blip r:embed="rId3"/>
          <a:stretch>
            <a:fillRect/>
          </a:stretch>
        </p:blipFill>
        <p:spPr>
          <a:xfrm>
            <a:off x="545413" y="5907787"/>
            <a:ext cx="7897906" cy="797813"/>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536890"/>
            <a:ext cx="6934200" cy="3784219"/>
          </a:xfrm>
          <a:prstGeom prst="rect">
            <a:avLst/>
          </a:prstGeom>
        </p:spPr>
      </p:pic>
    </p:spTree>
    <p:extLst>
      <p:ext uri="{BB962C8B-B14F-4D97-AF65-F5344CB8AC3E}">
        <p14:creationId xmlns:p14="http://schemas.microsoft.com/office/powerpoint/2010/main" val="10452570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457200"/>
            <a:ext cx="4062782" cy="4959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0" y="1600200"/>
            <a:ext cx="9144000" cy="4226259"/>
          </a:xfrm>
          <a:prstGeom prst="rect">
            <a:avLst/>
          </a:prstGeom>
        </p:spPr>
      </p:pic>
    </p:spTree>
    <p:extLst>
      <p:ext uri="{BB962C8B-B14F-4D97-AF65-F5344CB8AC3E}">
        <p14:creationId xmlns:p14="http://schemas.microsoft.com/office/powerpoint/2010/main" val="35191874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1636059"/>
            <a:ext cx="8991600" cy="3545541"/>
          </a:xfrm>
          <a:prstGeom prst="rect">
            <a:avLst/>
          </a:prstGeom>
        </p:spPr>
      </p:pic>
    </p:spTree>
    <p:extLst>
      <p:ext uri="{BB962C8B-B14F-4D97-AF65-F5344CB8AC3E}">
        <p14:creationId xmlns:p14="http://schemas.microsoft.com/office/powerpoint/2010/main" val="2696453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621613" y="1586753"/>
            <a:ext cx="6845987" cy="3751937"/>
          </a:xfrm>
          <a:prstGeom prst="rect">
            <a:avLst/>
          </a:prstGeom>
        </p:spPr>
      </p:pic>
    </p:spTree>
    <p:extLst>
      <p:ext uri="{BB962C8B-B14F-4D97-AF65-F5344CB8AC3E}">
        <p14:creationId xmlns:p14="http://schemas.microsoft.com/office/powerpoint/2010/main" val="283455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196088" y="1600200"/>
            <a:ext cx="4223512" cy="4495800"/>
          </a:xfrm>
        </p:spPr>
        <p:txBody>
          <a:bodyPr/>
          <a:lstStyle/>
          <a:p>
            <a:pPr algn="just"/>
            <a:r>
              <a:rPr lang="en-US" sz="2400" dirty="0"/>
              <a:t>distributed over several machines that operate together. </a:t>
            </a:r>
          </a:p>
          <a:p>
            <a:pPr algn="just"/>
            <a:r>
              <a:rPr lang="en-US" sz="2400" dirty="0"/>
              <a:t>The outermost container is known as the Cluster. </a:t>
            </a:r>
          </a:p>
          <a:p>
            <a:pPr algn="just"/>
            <a:r>
              <a:rPr lang="en-US" sz="2400" dirty="0"/>
              <a:t>For failure handling, every node contains a replica, and in case of a failure, the replica takes charge. </a:t>
            </a:r>
          </a:p>
          <a:p>
            <a:pPr algn="just"/>
            <a:r>
              <a:rPr lang="en-US" sz="2400" dirty="0"/>
              <a:t>It arranges the nodes in a cluster, in a ring format, and assigns data to them.</a:t>
            </a:r>
          </a:p>
        </p:txBody>
      </p:sp>
      <p:pic>
        <p:nvPicPr>
          <p:cNvPr id="36866" name="Picture 2" descr="Cassandra Architecture - javatpoint">
            <a:extLst>
              <a:ext uri="{FF2B5EF4-FFF2-40B4-BE49-F238E27FC236}">
                <a16:creationId xmlns:a16="http://schemas.microsoft.com/office/drawing/2014/main" id="{FA2FCA5B-6849-A144-A507-BA0F8B913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4394200" cy="524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381000"/>
            <a:ext cx="7866238" cy="6684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1" y="1600200"/>
            <a:ext cx="8991600" cy="4862344"/>
          </a:xfrm>
          <a:prstGeom prst="rect">
            <a:avLst/>
          </a:prstGeom>
        </p:spPr>
      </p:pic>
    </p:spTree>
    <p:extLst>
      <p:ext uri="{BB962C8B-B14F-4D97-AF65-F5344CB8AC3E}">
        <p14:creationId xmlns:p14="http://schemas.microsoft.com/office/powerpoint/2010/main" val="1947442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5859" y="1066800"/>
            <a:ext cx="9031941" cy="5358282"/>
          </a:xfrm>
          <a:prstGeom prst="rect">
            <a:avLst/>
          </a:prstGeom>
        </p:spPr>
      </p:pic>
    </p:spTree>
    <p:extLst>
      <p:ext uri="{BB962C8B-B14F-4D97-AF65-F5344CB8AC3E}">
        <p14:creationId xmlns:p14="http://schemas.microsoft.com/office/powerpoint/2010/main" val="1807390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1618129"/>
            <a:ext cx="8763000" cy="2953871"/>
          </a:xfrm>
          <a:prstGeom prst="rect">
            <a:avLst/>
          </a:prstGeom>
        </p:spPr>
      </p:pic>
    </p:spTree>
    <p:extLst>
      <p:ext uri="{BB962C8B-B14F-4D97-AF65-F5344CB8AC3E}">
        <p14:creationId xmlns:p14="http://schemas.microsoft.com/office/powerpoint/2010/main" val="443946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3000" y="545431"/>
            <a:ext cx="5186530" cy="646875"/>
          </a:xfrm>
          <a:prstGeom prst="rect">
            <a:avLst/>
          </a:prstGeom>
        </p:spPr>
      </p:pic>
      <p:pic>
        <p:nvPicPr>
          <p:cNvPr id="5" name="Picture 4"/>
          <p:cNvPicPr>
            <a:picLocks noChangeAspect="1"/>
          </p:cNvPicPr>
          <p:nvPr/>
        </p:nvPicPr>
        <p:blipFill>
          <a:blip r:embed="rId3"/>
          <a:stretch>
            <a:fillRect/>
          </a:stretch>
        </p:blipFill>
        <p:spPr>
          <a:xfrm>
            <a:off x="1" y="1600200"/>
            <a:ext cx="9144000" cy="4038600"/>
          </a:xfrm>
          <a:prstGeom prst="rect">
            <a:avLst/>
          </a:prstGeom>
        </p:spPr>
      </p:pic>
    </p:spTree>
    <p:extLst>
      <p:ext uri="{BB962C8B-B14F-4D97-AF65-F5344CB8AC3E}">
        <p14:creationId xmlns:p14="http://schemas.microsoft.com/office/powerpoint/2010/main" val="36811601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1" y="1476225"/>
            <a:ext cx="8915400" cy="2790975"/>
          </a:xfrm>
          <a:prstGeom prst="rect">
            <a:avLst/>
          </a:prstGeom>
        </p:spPr>
      </p:pic>
    </p:spTree>
    <p:extLst>
      <p:ext uri="{BB962C8B-B14F-4D97-AF65-F5344CB8AC3E}">
        <p14:creationId xmlns:p14="http://schemas.microsoft.com/office/powerpoint/2010/main" val="5520788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19200" y="502884"/>
            <a:ext cx="2506823" cy="442031"/>
          </a:xfrm>
          <a:prstGeom prst="rect">
            <a:avLst/>
          </a:prstGeom>
        </p:spPr>
      </p:pic>
      <p:pic>
        <p:nvPicPr>
          <p:cNvPr id="5" name="Picture 4"/>
          <p:cNvPicPr>
            <a:picLocks noChangeAspect="1"/>
          </p:cNvPicPr>
          <p:nvPr/>
        </p:nvPicPr>
        <p:blipFill>
          <a:blip r:embed="rId3"/>
          <a:stretch>
            <a:fillRect/>
          </a:stretch>
        </p:blipFill>
        <p:spPr>
          <a:xfrm>
            <a:off x="35859" y="1676400"/>
            <a:ext cx="9108141" cy="3223594"/>
          </a:xfrm>
          <a:prstGeom prst="rect">
            <a:avLst/>
          </a:prstGeom>
        </p:spPr>
      </p:pic>
    </p:spTree>
    <p:extLst>
      <p:ext uri="{BB962C8B-B14F-4D97-AF65-F5344CB8AC3E}">
        <p14:creationId xmlns:p14="http://schemas.microsoft.com/office/powerpoint/2010/main" val="889909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447800" y="423216"/>
            <a:ext cx="2809371" cy="657656"/>
          </a:xfrm>
          <a:prstGeom prst="rect">
            <a:avLst/>
          </a:prstGeom>
        </p:spPr>
      </p:pic>
      <p:pic>
        <p:nvPicPr>
          <p:cNvPr id="5" name="Picture 4"/>
          <p:cNvPicPr>
            <a:picLocks noChangeAspect="1"/>
          </p:cNvPicPr>
          <p:nvPr/>
        </p:nvPicPr>
        <p:blipFill>
          <a:blip r:embed="rId3"/>
          <a:stretch>
            <a:fillRect/>
          </a:stretch>
        </p:blipFill>
        <p:spPr>
          <a:xfrm>
            <a:off x="152400" y="1752600"/>
            <a:ext cx="8991600" cy="3124200"/>
          </a:xfrm>
          <a:prstGeom prst="rect">
            <a:avLst/>
          </a:prstGeom>
        </p:spPr>
      </p:pic>
    </p:spTree>
    <p:extLst>
      <p:ext uri="{BB962C8B-B14F-4D97-AF65-F5344CB8AC3E}">
        <p14:creationId xmlns:p14="http://schemas.microsoft.com/office/powerpoint/2010/main" val="8621787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12775" y="228600"/>
            <a:ext cx="8153400" cy="990600"/>
          </a:xfrm>
        </p:spPr>
        <p:txBody>
          <a:bodyPr/>
          <a:lstStyle/>
          <a:p>
            <a:pPr algn="ctr" eaLnBrk="1" hangingPunct="1"/>
            <a:r>
              <a:rPr lang="en-US" b="1">
                <a:latin typeface="Trebuchet MS" pitchFamily="34" charset="0"/>
              </a:rPr>
              <a:t>Question‘s Answer ??</a:t>
            </a:r>
            <a:endParaRPr lang="en-IN"/>
          </a:p>
        </p:txBody>
      </p:sp>
      <p:sp>
        <p:nvSpPr>
          <p:cNvPr id="46083" name="Content Placeholder 2"/>
          <p:cNvSpPr>
            <a:spLocks noGrp="1"/>
          </p:cNvSpPr>
          <p:nvPr>
            <p:ph sz="quarter" idx="1"/>
          </p:nvPr>
        </p:nvSpPr>
        <p:spPr>
          <a:xfrm>
            <a:off x="612775" y="1600200"/>
            <a:ext cx="8153400" cy="4495800"/>
          </a:xfrm>
        </p:spPr>
        <p:txBody>
          <a:bodyPr/>
          <a:lstStyle/>
          <a:p>
            <a:pPr algn="just" eaLnBrk="1" hangingPunct="1"/>
            <a:r>
              <a:rPr lang="en-IN" dirty="0"/>
              <a:t>Why Cassandra is immensely popular?</a:t>
            </a:r>
          </a:p>
          <a:p>
            <a:pPr lvl="1" algn="just" eaLnBrk="1" hangingPunct="1"/>
            <a:r>
              <a:rPr lang="en-IN" dirty="0"/>
              <a:t>Because of its ability to utilize </a:t>
            </a:r>
            <a:r>
              <a:rPr lang="en-IN" dirty="0" err="1"/>
              <a:t>tunable</a:t>
            </a:r>
            <a:r>
              <a:rPr lang="en-IN" dirty="0"/>
              <a:t> consistency</a:t>
            </a:r>
          </a:p>
          <a:p>
            <a:pPr algn="just" eaLnBrk="1" hangingPunct="1"/>
            <a:r>
              <a:rPr lang="en-IN" dirty="0"/>
              <a:t>Name two replication strategy</a:t>
            </a:r>
          </a:p>
          <a:p>
            <a:pPr lvl="1" algn="just" eaLnBrk="1" hangingPunct="1"/>
            <a:r>
              <a:rPr lang="en-IN" dirty="0"/>
              <a:t>Simple Strategy</a:t>
            </a:r>
          </a:p>
          <a:p>
            <a:pPr lvl="1" algn="just" eaLnBrk="1" hangingPunct="1"/>
            <a:r>
              <a:rPr lang="en-IN" dirty="0"/>
              <a:t>Network Topology Strategy</a:t>
            </a:r>
          </a:p>
          <a:p>
            <a:pPr algn="just" eaLnBrk="1" hangingPunct="1"/>
            <a:r>
              <a:rPr lang="en-IN" dirty="0"/>
              <a:t>Why Cassandra does not compromise on availability and how </a:t>
            </a:r>
            <a:r>
              <a:rPr lang="en-IN" dirty="0" err="1"/>
              <a:t>cassandra</a:t>
            </a:r>
            <a:r>
              <a:rPr lang="en-IN"/>
              <a:t> maintains it?</a:t>
            </a:r>
            <a:endParaRPr lang="en-IN" dirty="0"/>
          </a:p>
          <a:p>
            <a:pPr lvl="1" algn="just" eaLnBrk="1" hangingPunct="1"/>
            <a:r>
              <a:rPr lang="en-IN" dirty="0"/>
              <a:t>Because it does not have Master-Slave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 &amp; Failure Detection</a:t>
            </a:r>
          </a:p>
        </p:txBody>
      </p:sp>
      <p:sp>
        <p:nvSpPr>
          <p:cNvPr id="3" name="Content Placeholder 2"/>
          <p:cNvSpPr>
            <a:spLocks noGrp="1"/>
          </p:cNvSpPr>
          <p:nvPr>
            <p:ph sz="quarter" idx="1"/>
          </p:nvPr>
        </p:nvSpPr>
        <p:spPr>
          <a:xfrm>
            <a:off x="612648" y="1600200"/>
            <a:ext cx="8153400" cy="2286000"/>
          </a:xfrm>
        </p:spPr>
        <p:txBody>
          <a:bodyPr/>
          <a:lstStyle/>
          <a:p>
            <a:r>
              <a:rPr lang="en-US" dirty="0"/>
              <a:t>Used for intra-ring communication</a:t>
            </a:r>
          </a:p>
          <a:p>
            <a:r>
              <a:rPr lang="en-US" dirty="0"/>
              <a:t>it is a peer to peer communication protocol</a:t>
            </a:r>
          </a:p>
          <a:p>
            <a:pPr lvl="1"/>
            <a:r>
              <a:rPr lang="en-US" dirty="0"/>
              <a:t>Ease discovery and sharing of location</a:t>
            </a:r>
          </a:p>
          <a:p>
            <a:pPr lvl="1"/>
            <a:r>
              <a:rPr lang="en-US" dirty="0"/>
              <a:t>State information with other nodes in the cluster</a:t>
            </a:r>
          </a:p>
        </p:txBody>
      </p:sp>
      <p:sp>
        <p:nvSpPr>
          <p:cNvPr id="4" name="Rectangle 3"/>
          <p:cNvSpPr/>
          <p:nvPr/>
        </p:nvSpPr>
        <p:spPr>
          <a:xfrm>
            <a:off x="838200" y="3962400"/>
            <a:ext cx="7315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1828800" y="4495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143000" y="51054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24384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31242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38862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8768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5626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6553200" y="4114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ular Callout 12"/>
          <p:cNvSpPr/>
          <p:nvPr/>
        </p:nvSpPr>
        <p:spPr>
          <a:xfrm>
            <a:off x="1828800" y="6248400"/>
            <a:ext cx="3200400" cy="304800"/>
          </a:xfrm>
          <a:prstGeom prst="wedgeRectCallout">
            <a:avLst>
              <a:gd name="adj1" fmla="val -57316"/>
              <a:gd name="adj2" fmla="val -3067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This is what I know</a:t>
            </a:r>
          </a:p>
        </p:txBody>
      </p:sp>
      <p:sp>
        <p:nvSpPr>
          <p:cNvPr id="14" name="Rectangular Callout 13"/>
          <p:cNvSpPr/>
          <p:nvPr/>
        </p:nvSpPr>
        <p:spPr>
          <a:xfrm>
            <a:off x="6400800" y="6324600"/>
            <a:ext cx="2514600" cy="304800"/>
          </a:xfrm>
          <a:prstGeom prst="wedgeRectCallout">
            <a:avLst>
              <a:gd name="adj1" fmla="val -129204"/>
              <a:gd name="adj2" fmla="val -2651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And This is what I know</a:t>
            </a:r>
          </a:p>
        </p:txBody>
      </p:sp>
      <p:sp>
        <p:nvSpPr>
          <p:cNvPr id="15" name="Rectangular Callout 14"/>
          <p:cNvSpPr/>
          <p:nvPr/>
        </p:nvSpPr>
        <p:spPr>
          <a:xfrm>
            <a:off x="1676400" y="3657600"/>
            <a:ext cx="1143000" cy="228600"/>
          </a:xfrm>
          <a:prstGeom prst="wedgeRectCallout">
            <a:avLst>
              <a:gd name="adj1" fmla="val 80795"/>
              <a:gd name="adj2" fmla="val 2025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 know this</a:t>
            </a:r>
          </a:p>
        </p:txBody>
      </p:sp>
      <p:sp>
        <p:nvSpPr>
          <p:cNvPr id="16" name="Rectangular Callout 15"/>
          <p:cNvSpPr/>
          <p:nvPr/>
        </p:nvSpPr>
        <p:spPr>
          <a:xfrm>
            <a:off x="7010400" y="3505200"/>
            <a:ext cx="1905000" cy="304800"/>
          </a:xfrm>
          <a:prstGeom prst="wedgeRectCallout">
            <a:avLst>
              <a:gd name="adj1" fmla="val -44762"/>
              <a:gd name="adj2" fmla="val 205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Tell me please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the communication between nodes is often like peer-to-peer communication, where every node talks to the other. </a:t>
            </a:r>
          </a:p>
          <a:p>
            <a:pPr algn="just"/>
            <a:r>
              <a:rPr lang="en-US" dirty="0"/>
              <a:t>If that’s the case, then all the nodes talk to one another, and there is a lot of communication happening. </a:t>
            </a:r>
          </a:p>
          <a:p>
            <a:pPr algn="just"/>
            <a:r>
              <a:rPr lang="en-US" dirty="0"/>
              <a:t>The Gossip Protocol is a method to resolve this communication chaos.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when one node talks to another, the node which is expected to respond, not only provides information about its status, but also provides information about the nodes that it had communicated with before. </a:t>
            </a:r>
          </a:p>
          <a:p>
            <a:pPr algn="just"/>
            <a:r>
              <a:rPr lang="en-US" dirty="0"/>
              <a:t>Through this process, there is a reduction in network log, more information is kept and efficiency of information gathering increases. </a:t>
            </a:r>
          </a:p>
          <a:p>
            <a:pPr algn="just"/>
            <a:r>
              <a:rPr lang="en-US" dirty="0"/>
              <a:t>The main feature of the protocol is to provide the latest information of any node respectively.</a:t>
            </a:r>
          </a:p>
          <a:p>
            <a:pPr algn="just"/>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An important feature of Gossip Protocol is Failure Detection. </a:t>
            </a:r>
          </a:p>
          <a:p>
            <a:pPr algn="just"/>
            <a:r>
              <a:rPr lang="en-US" dirty="0"/>
              <a:t>Basically, when two nodes communicate with each other; for instance, Node A to Node B, then Node A sends a message ‘</a:t>
            </a:r>
            <a:r>
              <a:rPr lang="en-US" dirty="0" err="1">
                <a:latin typeface="Courier New" pitchFamily="49" charset="0"/>
                <a:cs typeface="Courier New" pitchFamily="49" charset="0"/>
              </a:rPr>
              <a:t>gossipdigestsynmessage</a:t>
            </a:r>
            <a:r>
              <a:rPr lang="en-US" dirty="0"/>
              <a:t>’, </a:t>
            </a:r>
          </a:p>
          <a:p>
            <a:pPr algn="just">
              <a:buNone/>
            </a:pPr>
            <a:r>
              <a:rPr lang="en-US" dirty="0"/>
              <a:t>	which is very similar to TCP protocol to Node B. </a:t>
            </a:r>
          </a:p>
          <a:p>
            <a:pPr algn="just"/>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Here, Node B, once receives the message, sends an acknowledgement message ‘</a:t>
            </a:r>
            <a:r>
              <a:rPr lang="en-US" dirty="0" err="1">
                <a:latin typeface="Courier New" pitchFamily="49" charset="0"/>
                <a:cs typeface="Courier New" pitchFamily="49" charset="0"/>
              </a:rPr>
              <a:t>ack</a:t>
            </a:r>
            <a:r>
              <a:rPr lang="en-US" dirty="0"/>
              <a:t>’, and then Node A responds with an acknowledgement message to Node B’s ‘</a:t>
            </a:r>
            <a:r>
              <a:rPr lang="en-US" dirty="0" err="1">
                <a:latin typeface="Courier New" pitchFamily="49" charset="0"/>
                <a:cs typeface="Courier New" pitchFamily="49" charset="0"/>
              </a:rPr>
              <a:t>ack</a:t>
            </a:r>
            <a:r>
              <a:rPr lang="en-US" dirty="0"/>
              <a:t>’ message. This is known as the </a:t>
            </a:r>
            <a:r>
              <a:rPr lang="en-US" b="1" dirty="0"/>
              <a:t>3 way handshake</a:t>
            </a:r>
            <a:r>
              <a:rPr lang="en-US" dirty="0"/>
              <a:t>.</a:t>
            </a:r>
          </a:p>
          <a:p>
            <a:pPr algn="just"/>
            <a:r>
              <a:rPr lang="en-US" dirty="0"/>
              <a:t>If in case, the node goes down and does not send the </a:t>
            </a:r>
            <a:r>
              <a:rPr lang="en-US" dirty="0" err="1"/>
              <a:t>ack</a:t>
            </a:r>
            <a:r>
              <a:rPr lang="en-US" dirty="0"/>
              <a:t> message, then it will be a mark down. </a:t>
            </a:r>
          </a:p>
          <a:p>
            <a:pPr algn="just"/>
            <a:r>
              <a:rPr lang="en-US" dirty="0"/>
              <a:t>Even when the nodes are down, the other nodes will be periodically pinging and that is how the failure detection happens.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6497-0083-904E-AD9B-C70269622226}"/>
              </a:ext>
            </a:extLst>
          </p:cNvPr>
          <p:cNvSpPr>
            <a:spLocks noGrp="1"/>
          </p:cNvSpPr>
          <p:nvPr>
            <p:ph type="title"/>
          </p:nvPr>
        </p:nvSpPr>
        <p:spPr/>
        <p:txBody>
          <a:bodyPr/>
          <a:lstStyle/>
          <a:p>
            <a:endParaRPr lang="en-US"/>
          </a:p>
        </p:txBody>
      </p:sp>
      <p:pic>
        <p:nvPicPr>
          <p:cNvPr id="37890" name="Picture 2" descr="Gossip In Cassandra | LongYuBo&amp;#39;s Blog">
            <a:extLst>
              <a:ext uri="{FF2B5EF4-FFF2-40B4-BE49-F238E27FC236}">
                <a16:creationId xmlns:a16="http://schemas.microsoft.com/office/drawing/2014/main" id="{19BA2D64-603B-F04C-B140-B31C3ECE014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77952" y="246888"/>
            <a:ext cx="8606287"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4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sz="quarter" idx="1"/>
          </p:nvPr>
        </p:nvSpPr>
        <p:spPr/>
        <p:txBody>
          <a:bodyPr/>
          <a:lstStyle/>
          <a:p>
            <a:pPr algn="just"/>
            <a:r>
              <a:rPr lang="en-US" dirty="0"/>
              <a:t>Take care of how to distribute data on the various nodes in a cluster.</a:t>
            </a:r>
          </a:p>
          <a:p>
            <a:pPr algn="just"/>
            <a:r>
              <a:rPr lang="en-US" dirty="0"/>
              <a:t>It also determine the node on which to place the very first copy of data</a:t>
            </a:r>
          </a:p>
          <a:p>
            <a:pPr algn="just"/>
            <a:r>
              <a:rPr lang="en-US" dirty="0" err="1"/>
              <a:t>Partitioner</a:t>
            </a:r>
            <a:r>
              <a:rPr lang="en-US" dirty="0"/>
              <a:t> is </a:t>
            </a:r>
            <a:r>
              <a:rPr lang="en-US" b="1" dirty="0"/>
              <a:t>hash function</a:t>
            </a:r>
            <a:r>
              <a:rPr lang="en-US" dirty="0"/>
              <a:t> </a:t>
            </a:r>
          </a:p>
          <a:p>
            <a:pPr lvl="1" algn="just"/>
            <a:r>
              <a:rPr lang="en-US" dirty="0"/>
              <a:t>To compute token of the partition key</a:t>
            </a:r>
          </a:p>
          <a:p>
            <a:pPr lvl="1" algn="just"/>
            <a:r>
              <a:rPr lang="en-US" dirty="0"/>
              <a:t>Helps to identify a row uniquely</a:t>
            </a:r>
          </a:p>
          <a:p>
            <a:pPr lvl="1" algn="just"/>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4" name="Content Placeholder 2"/>
          <p:cNvSpPr>
            <a:spLocks noGrp="1"/>
          </p:cNvSpPr>
          <p:nvPr>
            <p:ph sz="quarter" idx="1"/>
          </p:nvPr>
        </p:nvSpPr>
        <p:spPr/>
        <p:txBody>
          <a:bodyPr>
            <a:noAutofit/>
          </a:bodyPr>
          <a:lstStyle/>
          <a:p>
            <a:pPr lvl="0"/>
            <a:r>
              <a:rPr lang="en-US" sz="2400" dirty="0"/>
              <a:t>Apache Cassandra – An Introduction</a:t>
            </a:r>
          </a:p>
          <a:p>
            <a:pPr lvl="0"/>
            <a:r>
              <a:rPr lang="en-US" sz="2400" dirty="0"/>
              <a:t>Features of Cassandra</a:t>
            </a:r>
          </a:p>
          <a:p>
            <a:pPr lvl="1">
              <a:buFont typeface="Wingdings" panose="05000000000000000000" pitchFamily="2" charset="2"/>
              <a:buChar char="v"/>
            </a:pPr>
            <a:r>
              <a:rPr lang="en-US" sz="1800" dirty="0"/>
              <a:t>Peer-to-Peer Network</a:t>
            </a:r>
          </a:p>
          <a:p>
            <a:pPr lvl="1">
              <a:buFont typeface="Wingdings" panose="05000000000000000000" pitchFamily="2" charset="2"/>
              <a:buChar char="v"/>
            </a:pPr>
            <a:r>
              <a:rPr lang="en-US" sz="1800" dirty="0"/>
              <a:t>Writes in Cassandra</a:t>
            </a:r>
          </a:p>
          <a:p>
            <a:pPr lvl="1">
              <a:buFont typeface="Wingdings" panose="05000000000000000000" pitchFamily="2" charset="2"/>
              <a:buChar char="v"/>
            </a:pPr>
            <a:r>
              <a:rPr lang="en-US" sz="1800" dirty="0"/>
              <a:t>Hinted Handoffs</a:t>
            </a:r>
          </a:p>
          <a:p>
            <a:pPr lvl="1">
              <a:buFont typeface="Wingdings" panose="05000000000000000000" pitchFamily="2" charset="2"/>
              <a:buChar char="v"/>
            </a:pPr>
            <a:r>
              <a:rPr lang="en-US" sz="1800" dirty="0"/>
              <a:t>Tunable Consistency: Read Consistency and Write Consistency</a:t>
            </a:r>
          </a:p>
          <a:p>
            <a:pPr lvl="0"/>
            <a:r>
              <a:rPr lang="en-US" sz="2400" dirty="0"/>
              <a:t>CQL Data Types</a:t>
            </a:r>
          </a:p>
          <a:p>
            <a:pPr lvl="0"/>
            <a:r>
              <a:rPr lang="en-US" sz="2400" dirty="0"/>
              <a:t>CQLSH </a:t>
            </a:r>
          </a:p>
          <a:p>
            <a:pPr lvl="0"/>
            <a:r>
              <a:rPr lang="en-US" sz="2400" dirty="0"/>
              <a:t>CRUD : Insert, Update, Delete and Select</a:t>
            </a:r>
          </a:p>
          <a:p>
            <a:pPr lvl="0"/>
            <a:r>
              <a:rPr lang="en-US" sz="2400" dirty="0"/>
              <a:t>Collections : Set, List and Map</a:t>
            </a:r>
          </a:p>
          <a:p>
            <a:pPr lvl="0"/>
            <a:r>
              <a:rPr lang="en-US" sz="2400" dirty="0"/>
              <a:t>Time To Live (TTL)</a:t>
            </a:r>
          </a:p>
          <a:p>
            <a:pPr lvl="0"/>
            <a:r>
              <a:rPr lang="en-US" sz="2400" dirty="0"/>
              <a:t>Import and Export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CAE0-D2CF-F941-9A43-CB7D78A2CB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452ED1-3FC4-5940-BBE0-E054AB4BC1C0}"/>
              </a:ext>
            </a:extLst>
          </p:cNvPr>
          <p:cNvSpPr>
            <a:spLocks noGrp="1"/>
          </p:cNvSpPr>
          <p:nvPr>
            <p:ph sz="quarter" idx="1"/>
          </p:nvPr>
        </p:nvSpPr>
        <p:spPr/>
        <p:txBody>
          <a:bodyPr/>
          <a:lstStyle/>
          <a:p>
            <a:endParaRPr lang="en-US"/>
          </a:p>
        </p:txBody>
      </p:sp>
      <p:pic>
        <p:nvPicPr>
          <p:cNvPr id="41986" name="Picture 2" descr="Cassandra Performance: The Most Comprehensive Overview You&amp;#39;ll Ever See">
            <a:extLst>
              <a:ext uri="{FF2B5EF4-FFF2-40B4-BE49-F238E27FC236}">
                <a16:creationId xmlns:a16="http://schemas.microsoft.com/office/drawing/2014/main" id="{F4B57785-143C-9840-8D39-CD9001B9F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990600"/>
            <a:ext cx="91440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3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C915-D033-0F42-ABF2-13F9D237779F}"/>
              </a:ext>
            </a:extLst>
          </p:cNvPr>
          <p:cNvSpPr>
            <a:spLocks noGrp="1"/>
          </p:cNvSpPr>
          <p:nvPr>
            <p:ph type="title"/>
          </p:nvPr>
        </p:nvSpPr>
        <p:spPr/>
        <p:txBody>
          <a:bodyPr/>
          <a:lstStyle/>
          <a:p>
            <a:endParaRPr lang="en-US"/>
          </a:p>
        </p:txBody>
      </p:sp>
      <p:pic>
        <p:nvPicPr>
          <p:cNvPr id="38914" name="Picture 2">
            <a:extLst>
              <a:ext uri="{FF2B5EF4-FFF2-40B4-BE49-F238E27FC236}">
                <a16:creationId xmlns:a16="http://schemas.microsoft.com/office/drawing/2014/main" id="{784C2966-89CF-5348-A4F3-5CB7D1780D3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523093"/>
            <a:ext cx="7242048" cy="595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9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B51B-939F-5945-B3A3-55107BC95DD5}"/>
              </a:ext>
            </a:extLst>
          </p:cNvPr>
          <p:cNvSpPr>
            <a:spLocks noGrp="1"/>
          </p:cNvSpPr>
          <p:nvPr>
            <p:ph type="title"/>
          </p:nvPr>
        </p:nvSpPr>
        <p:spPr/>
        <p:txBody>
          <a:bodyPr/>
          <a:lstStyle/>
          <a:p>
            <a:r>
              <a:rPr lang="en-US" dirty="0"/>
              <a:t>Primary Key</a:t>
            </a:r>
          </a:p>
        </p:txBody>
      </p:sp>
      <p:sp>
        <p:nvSpPr>
          <p:cNvPr id="3" name="Content Placeholder 2">
            <a:extLst>
              <a:ext uri="{FF2B5EF4-FFF2-40B4-BE49-F238E27FC236}">
                <a16:creationId xmlns:a16="http://schemas.microsoft.com/office/drawing/2014/main" id="{19003AF2-B58C-AD43-9832-1B21CC1385F9}"/>
              </a:ext>
            </a:extLst>
          </p:cNvPr>
          <p:cNvSpPr>
            <a:spLocks noGrp="1"/>
          </p:cNvSpPr>
          <p:nvPr>
            <p:ph sz="quarter" idx="1"/>
          </p:nvPr>
        </p:nvSpPr>
        <p:spPr/>
        <p:txBody>
          <a:bodyPr/>
          <a:lstStyle/>
          <a:p>
            <a:endParaRPr lang="en-US"/>
          </a:p>
        </p:txBody>
      </p:sp>
      <p:pic>
        <p:nvPicPr>
          <p:cNvPr id="40962" name="Picture 2" descr="Cassandra Partitions - Partition and Clustering Key">
            <a:extLst>
              <a:ext uri="{FF2B5EF4-FFF2-40B4-BE49-F238E27FC236}">
                <a16:creationId xmlns:a16="http://schemas.microsoft.com/office/drawing/2014/main" id="{989AD023-F77F-4F43-AC1C-12BFF532F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20" y="1600200"/>
            <a:ext cx="8860852" cy="422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4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a:t>
            </a:r>
          </a:p>
        </p:txBody>
      </p:sp>
      <p:sp>
        <p:nvSpPr>
          <p:cNvPr id="3" name="Content Placeholder 2"/>
          <p:cNvSpPr>
            <a:spLocks noGrp="1"/>
          </p:cNvSpPr>
          <p:nvPr>
            <p:ph sz="quarter" idx="1"/>
          </p:nvPr>
        </p:nvSpPr>
        <p:spPr/>
        <p:txBody>
          <a:bodyPr/>
          <a:lstStyle/>
          <a:p>
            <a:pPr algn="just"/>
            <a:r>
              <a:rPr lang="en-US" dirty="0"/>
              <a:t>Cassandra stores replicas on multiple nodes to ensure reliability and fault tolerance. </a:t>
            </a:r>
          </a:p>
          <a:p>
            <a:pPr algn="just"/>
            <a:r>
              <a:rPr lang="en-US" dirty="0"/>
              <a:t>The total number of replicas across the cluster is referred to as the replication factor. </a:t>
            </a:r>
          </a:p>
          <a:p>
            <a:pPr algn="just"/>
            <a:r>
              <a:rPr lang="en-US" dirty="0"/>
              <a:t>A replication factor of 1 means that there is only one copy of each row on one node. </a:t>
            </a:r>
          </a:p>
          <a:p>
            <a:pPr algn="just"/>
            <a:r>
              <a:rPr lang="en-US" dirty="0"/>
              <a:t>A replication factor of 2 means two copies of each row, where each copy is on a different node. </a:t>
            </a:r>
          </a:p>
          <a:p>
            <a:pPr algn="just"/>
            <a:r>
              <a:rPr lang="en-US" dirty="0"/>
              <a:t>All replicas are equally important; there is no primary or master replica.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Strategies</a:t>
            </a:r>
          </a:p>
        </p:txBody>
      </p:sp>
      <p:sp>
        <p:nvSpPr>
          <p:cNvPr id="3" name="Content Placeholder 2"/>
          <p:cNvSpPr>
            <a:spLocks noGrp="1"/>
          </p:cNvSpPr>
          <p:nvPr>
            <p:ph sz="quarter" idx="1"/>
          </p:nvPr>
        </p:nvSpPr>
        <p:spPr>
          <a:xfrm>
            <a:off x="612648" y="1676400"/>
            <a:ext cx="8153400" cy="4495800"/>
          </a:xfrm>
        </p:spPr>
        <p:txBody>
          <a:bodyPr/>
          <a:lstStyle/>
          <a:p>
            <a:pPr algn="just"/>
            <a:r>
              <a:rPr lang="en-US" dirty="0"/>
              <a:t>A replication strategy determines the nodes where replicas are placed. </a:t>
            </a:r>
          </a:p>
          <a:p>
            <a:pPr algn="just"/>
            <a:r>
              <a:rPr lang="en-US" dirty="0"/>
              <a:t>Two replication strategies are available:</a:t>
            </a:r>
          </a:p>
          <a:p>
            <a:pPr algn="just"/>
            <a:r>
              <a:rPr lang="en-US" dirty="0" err="1"/>
              <a:t>SimpleStrategy</a:t>
            </a:r>
            <a:r>
              <a:rPr lang="en-US" dirty="0"/>
              <a:t>: Use for a single </a:t>
            </a:r>
            <a:r>
              <a:rPr lang="en-US" u="sng" dirty="0"/>
              <a:t>data center</a:t>
            </a:r>
            <a:r>
              <a:rPr lang="en-US" dirty="0"/>
              <a:t> only. If you ever intend more than one data center, use the </a:t>
            </a:r>
            <a:r>
              <a:rPr lang="en-US" dirty="0" err="1"/>
              <a:t>NetworkTopologyStrategy</a:t>
            </a:r>
            <a:r>
              <a:rPr lang="en-US" dirty="0"/>
              <a:t>.</a:t>
            </a:r>
          </a:p>
          <a:p>
            <a:pPr algn="just"/>
            <a:r>
              <a:rPr lang="en-US" dirty="0" err="1"/>
              <a:t>NetworkTopologyStrategy</a:t>
            </a:r>
            <a:r>
              <a:rPr lang="en-US" dirty="0"/>
              <a:t>: Highly recommended for most deployments because it is much easier to expand to multiple data centers when required by future expansion.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SimpleStrategy</a:t>
            </a:r>
            <a:endParaRPr lang="en-US" dirty="0"/>
          </a:p>
        </p:txBody>
      </p:sp>
      <p:sp>
        <p:nvSpPr>
          <p:cNvPr id="3" name="Content Placeholder 2"/>
          <p:cNvSpPr>
            <a:spLocks noGrp="1"/>
          </p:cNvSpPr>
          <p:nvPr>
            <p:ph sz="quarter" idx="1"/>
          </p:nvPr>
        </p:nvSpPr>
        <p:spPr>
          <a:xfrm>
            <a:off x="152400" y="1600200"/>
            <a:ext cx="3654552" cy="4495800"/>
          </a:xfrm>
        </p:spPr>
        <p:txBody>
          <a:bodyPr/>
          <a:lstStyle/>
          <a:p>
            <a:pPr marL="366713" lvl="1" indent="0" algn="just">
              <a:buNone/>
            </a:pPr>
            <a:r>
              <a:rPr lang="en-US" dirty="0"/>
              <a:t>Use only for a single data center.  </a:t>
            </a:r>
          </a:p>
          <a:p>
            <a:pPr lvl="1" algn="just">
              <a:buNone/>
            </a:pPr>
            <a:r>
              <a:rPr lang="en-US" dirty="0" err="1"/>
              <a:t>SimpleStrategy</a:t>
            </a:r>
            <a:r>
              <a:rPr lang="en-US" dirty="0"/>
              <a:t> places the first replica on a node determined by the </a:t>
            </a:r>
            <a:r>
              <a:rPr lang="en-US" dirty="0" err="1"/>
              <a:t>partitioner</a:t>
            </a:r>
            <a:r>
              <a:rPr lang="en-US" dirty="0"/>
              <a:t>. </a:t>
            </a:r>
          </a:p>
          <a:p>
            <a:pPr lvl="1" algn="just">
              <a:buNone/>
            </a:pPr>
            <a:r>
              <a:rPr lang="en-US" dirty="0"/>
              <a:t>Additional replicas are placed on the next nodes clockwise in the ring without considering topology (rack or data center location). </a:t>
            </a:r>
          </a:p>
          <a:p>
            <a:endParaRPr lang="en-US" dirty="0"/>
          </a:p>
        </p:txBody>
      </p:sp>
      <p:pic>
        <p:nvPicPr>
          <p:cNvPr id="43010" name="Picture 2">
            <a:extLst>
              <a:ext uri="{FF2B5EF4-FFF2-40B4-BE49-F238E27FC236}">
                <a16:creationId xmlns:a16="http://schemas.microsoft.com/office/drawing/2014/main" id="{D8D00760-A38F-AC4C-8556-B76D093DC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9" t="-3206" r="5949" b="-3206"/>
          <a:stretch/>
        </p:blipFill>
        <p:spPr bwMode="auto">
          <a:xfrm>
            <a:off x="3200400" y="1600200"/>
            <a:ext cx="5797296" cy="5333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NetworkTopologyStrategy</a:t>
            </a:r>
            <a:endParaRPr lang="en-US" dirty="0"/>
          </a:p>
        </p:txBody>
      </p:sp>
      <p:sp>
        <p:nvSpPr>
          <p:cNvPr id="3" name="Content Placeholder 2"/>
          <p:cNvSpPr>
            <a:spLocks noGrp="1"/>
          </p:cNvSpPr>
          <p:nvPr>
            <p:ph sz="quarter" idx="1"/>
          </p:nvPr>
        </p:nvSpPr>
        <p:spPr/>
        <p:txBody>
          <a:bodyPr/>
          <a:lstStyle/>
          <a:p>
            <a:pPr algn="just"/>
            <a:r>
              <a:rPr lang="en-US" dirty="0"/>
              <a:t>Use </a:t>
            </a:r>
            <a:r>
              <a:rPr lang="en-US" dirty="0" err="1"/>
              <a:t>NetworkTopologyStrategy</a:t>
            </a:r>
            <a:r>
              <a:rPr lang="en-US" dirty="0"/>
              <a:t> when you have (or plan to have) your cluster deployed across multiple data centers. </a:t>
            </a:r>
          </a:p>
          <a:p>
            <a:pPr algn="just"/>
            <a:r>
              <a:rPr lang="en-US" dirty="0"/>
              <a:t>This strategy specify how many replicas you want in each data center.</a:t>
            </a:r>
          </a:p>
          <a:p>
            <a:pPr algn="just"/>
            <a:r>
              <a:rPr lang="en-US" dirty="0" err="1"/>
              <a:t>NetworkTopologyStrategy</a:t>
            </a:r>
            <a:r>
              <a:rPr lang="en-US" dirty="0"/>
              <a:t> places replicas in the same data center by walking the ring clockwise until reaching the first node in another rack.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E876-155B-A141-ACF1-77C8E618064D}"/>
              </a:ext>
            </a:extLst>
          </p:cNvPr>
          <p:cNvSpPr>
            <a:spLocks noGrp="1"/>
          </p:cNvSpPr>
          <p:nvPr>
            <p:ph type="title"/>
          </p:nvPr>
        </p:nvSpPr>
        <p:spPr/>
        <p:txBody>
          <a:bodyPr/>
          <a:lstStyle/>
          <a:p>
            <a:r>
              <a:rPr lang="en-US" dirty="0" err="1"/>
              <a:t>NetworkTopologyStrategy</a:t>
            </a:r>
            <a:endParaRPr lang="en-US" dirty="0"/>
          </a:p>
        </p:txBody>
      </p:sp>
      <p:pic>
        <p:nvPicPr>
          <p:cNvPr id="44034" name="Picture 2">
            <a:extLst>
              <a:ext uri="{FF2B5EF4-FFF2-40B4-BE49-F238E27FC236}">
                <a16:creationId xmlns:a16="http://schemas.microsoft.com/office/drawing/2014/main" id="{B4618C61-6D3A-544B-9D73-A8AB6E9DB58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1601724"/>
            <a:ext cx="6248400" cy="506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3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442-269E-3F40-835A-9805FA7261FE}"/>
              </a:ext>
            </a:extLst>
          </p:cNvPr>
          <p:cNvSpPr>
            <a:spLocks noGrp="1"/>
          </p:cNvSpPr>
          <p:nvPr>
            <p:ph type="title"/>
          </p:nvPr>
        </p:nvSpPr>
        <p:spPr/>
        <p:txBody>
          <a:bodyPr/>
          <a:lstStyle/>
          <a:p>
            <a:endParaRPr lang="en-US"/>
          </a:p>
        </p:txBody>
      </p:sp>
      <p:pic>
        <p:nvPicPr>
          <p:cNvPr id="33794" name="Picture 2">
            <a:extLst>
              <a:ext uri="{FF2B5EF4-FFF2-40B4-BE49-F238E27FC236}">
                <a16:creationId xmlns:a16="http://schemas.microsoft.com/office/drawing/2014/main" id="{A1EF3BAC-CE21-4A4C-A1A7-A2FE83CDE399}"/>
              </a:ext>
            </a:extLst>
          </p:cNvPr>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57200" y="152400"/>
            <a:ext cx="8308847"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C2BB-9968-7440-A14D-CC17F824D4F5}"/>
              </a:ext>
            </a:extLst>
          </p:cNvPr>
          <p:cNvSpPr>
            <a:spLocks noGrp="1"/>
          </p:cNvSpPr>
          <p:nvPr>
            <p:ph type="title"/>
          </p:nvPr>
        </p:nvSpPr>
        <p:spPr>
          <a:xfrm>
            <a:off x="612648" y="76200"/>
            <a:ext cx="8153400" cy="990600"/>
          </a:xfrm>
        </p:spPr>
        <p:txBody>
          <a:bodyPr/>
          <a:lstStyle/>
          <a:p>
            <a:pPr algn="ctr"/>
            <a:r>
              <a:rPr lang="en-US" dirty="0"/>
              <a:t>Cluster, Datacenters, Racks and Nodes in Cassandra </a:t>
            </a:r>
          </a:p>
        </p:txBody>
      </p:sp>
      <p:pic>
        <p:nvPicPr>
          <p:cNvPr id="32770" name="Picture 2" descr="Cluster, Datacenters, Racks and Nodes in Cassandra | Baeldung">
            <a:extLst>
              <a:ext uri="{FF2B5EF4-FFF2-40B4-BE49-F238E27FC236}">
                <a16:creationId xmlns:a16="http://schemas.microsoft.com/office/drawing/2014/main" id="{C133D7CD-69D8-F840-990F-6C836967FDB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27227" y="1284905"/>
            <a:ext cx="6540373" cy="549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1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DE2-53D9-7B47-9B86-8ABF5DA4D45D}"/>
              </a:ext>
            </a:extLst>
          </p:cNvPr>
          <p:cNvSpPr>
            <a:spLocks noGrp="1"/>
          </p:cNvSpPr>
          <p:nvPr>
            <p:ph type="title"/>
          </p:nvPr>
        </p:nvSpPr>
        <p:spPr/>
        <p:txBody>
          <a:bodyPr/>
          <a:lstStyle/>
          <a:p>
            <a:r>
              <a:rPr lang="en-US" dirty="0"/>
              <a:t>Cassandra</a:t>
            </a:r>
          </a:p>
        </p:txBody>
      </p:sp>
      <p:sp>
        <p:nvSpPr>
          <p:cNvPr id="3" name="Content Placeholder 2">
            <a:extLst>
              <a:ext uri="{FF2B5EF4-FFF2-40B4-BE49-F238E27FC236}">
                <a16:creationId xmlns:a16="http://schemas.microsoft.com/office/drawing/2014/main" id="{05F00886-5033-324C-A6CB-F64509526138}"/>
              </a:ext>
            </a:extLst>
          </p:cNvPr>
          <p:cNvSpPr>
            <a:spLocks noGrp="1"/>
          </p:cNvSpPr>
          <p:nvPr>
            <p:ph sz="quarter" idx="1"/>
          </p:nvPr>
        </p:nvSpPr>
        <p:spPr>
          <a:xfrm>
            <a:off x="612648" y="1600200"/>
            <a:ext cx="7997952" cy="4495800"/>
          </a:xfrm>
        </p:spPr>
        <p:txBody>
          <a:bodyPr/>
          <a:lstStyle/>
          <a:p>
            <a:pPr algn="just"/>
            <a:r>
              <a:rPr lang="en-US" dirty="0"/>
              <a:t>It is free and open-source, distributed, wide-column store, NoSQL database management system.</a:t>
            </a:r>
          </a:p>
          <a:p>
            <a:pPr algn="just"/>
            <a:r>
              <a:rPr lang="en-US" dirty="0"/>
              <a:t>It is designed to handle </a:t>
            </a:r>
            <a:r>
              <a:rPr lang="en-US" b="1" u="sng" dirty="0"/>
              <a:t>large amounts of data </a:t>
            </a:r>
            <a:r>
              <a:rPr lang="en-US" dirty="0"/>
              <a:t>across many commodity servers, providing high availability with no single point of failure. </a:t>
            </a:r>
          </a:p>
          <a:p>
            <a:pPr algn="just"/>
            <a:r>
              <a:rPr lang="en-US" dirty="0"/>
              <a:t>It offers support for </a:t>
            </a:r>
            <a:r>
              <a:rPr lang="en-US" b="1" dirty="0">
                <a:solidFill>
                  <a:srgbClr val="FF0000"/>
                </a:solidFill>
              </a:rPr>
              <a:t>clusters</a:t>
            </a:r>
            <a:r>
              <a:rPr lang="en-US" dirty="0"/>
              <a:t> spanning multiple datacenters with asynchronous </a:t>
            </a:r>
            <a:r>
              <a:rPr lang="en-US" b="1" dirty="0">
                <a:solidFill>
                  <a:srgbClr val="FF0000"/>
                </a:solidFill>
              </a:rPr>
              <a:t>masterless</a:t>
            </a:r>
            <a:r>
              <a:rPr lang="en-US" dirty="0"/>
              <a:t> </a:t>
            </a:r>
            <a:r>
              <a:rPr lang="en-US" b="1" dirty="0">
                <a:solidFill>
                  <a:srgbClr val="FF0000"/>
                </a:solidFill>
              </a:rPr>
              <a:t>replication</a:t>
            </a:r>
            <a:r>
              <a:rPr lang="en-US" dirty="0"/>
              <a:t> allowing </a:t>
            </a:r>
            <a:r>
              <a:rPr lang="en-US" b="1" u="sng" dirty="0">
                <a:solidFill>
                  <a:srgbClr val="0070C0"/>
                </a:solidFill>
              </a:rPr>
              <a:t>low latency operations </a:t>
            </a:r>
            <a:r>
              <a:rPr lang="en-US" dirty="0"/>
              <a:t>for all clients.</a:t>
            </a:r>
          </a:p>
        </p:txBody>
      </p:sp>
      <p:pic>
        <p:nvPicPr>
          <p:cNvPr id="5" name="Picture 2" descr="Cassandra logo">
            <a:extLst>
              <a:ext uri="{FF2B5EF4-FFF2-40B4-BE49-F238E27FC236}">
                <a16:creationId xmlns:a16="http://schemas.microsoft.com/office/drawing/2014/main" id="{54D8A291-9C88-A440-BC48-E464E6C5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4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 Entropy and Read Repair</a:t>
            </a:r>
          </a:p>
        </p:txBody>
      </p:sp>
      <p:sp>
        <p:nvSpPr>
          <p:cNvPr id="3" name="Content Placeholder 2"/>
          <p:cNvSpPr>
            <a:spLocks noGrp="1"/>
          </p:cNvSpPr>
          <p:nvPr>
            <p:ph sz="quarter" idx="1"/>
          </p:nvPr>
        </p:nvSpPr>
        <p:spPr>
          <a:xfrm>
            <a:off x="612648" y="1600200"/>
            <a:ext cx="8153400" cy="4495800"/>
          </a:xfrm>
        </p:spPr>
        <p:txBody>
          <a:bodyPr/>
          <a:lstStyle/>
          <a:p>
            <a:pPr algn="just"/>
            <a:r>
              <a:rPr lang="en-US" b="1" dirty="0" err="1"/>
              <a:t>AntiEntropy</a:t>
            </a:r>
            <a:r>
              <a:rPr lang="en-US" dirty="0"/>
              <a:t> means comparing all the replicas of each piece of data that exist (or are supposed to) and updating each replica to the newest version.</a:t>
            </a:r>
          </a:p>
          <a:p>
            <a:pPr algn="just"/>
            <a:r>
              <a:rPr lang="en-US" b="1" dirty="0"/>
              <a:t>Read repair </a:t>
            </a:r>
            <a:r>
              <a:rPr lang="en-US" dirty="0"/>
              <a:t>is an important component of keeping data consistent in a Cassandra cluster, because </a:t>
            </a:r>
            <a:r>
              <a:rPr lang="en-US" b="1" i="1" dirty="0"/>
              <a:t>every time a read request </a:t>
            </a:r>
            <a:r>
              <a:rPr lang="en-US" dirty="0"/>
              <a:t>occurs, it provides an opportunity for consistency improvement. </a:t>
            </a:r>
          </a:p>
          <a:p>
            <a:pPr marL="0" indent="0" algn="just">
              <a:buNone/>
            </a:pPr>
            <a:r>
              <a:rPr lang="en-US" dirty="0"/>
              <a:t>As a background process, read repair generally puts little strain on the cluster.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Repair</a:t>
            </a:r>
          </a:p>
        </p:txBody>
      </p:sp>
      <p:sp>
        <p:nvSpPr>
          <p:cNvPr id="3" name="Content Placeholder 2"/>
          <p:cNvSpPr>
            <a:spLocks noGrp="1"/>
          </p:cNvSpPr>
          <p:nvPr>
            <p:ph sz="quarter" idx="1"/>
          </p:nvPr>
        </p:nvSpPr>
        <p:spPr/>
        <p:txBody>
          <a:bodyPr/>
          <a:lstStyle/>
          <a:p>
            <a:pPr algn="just"/>
            <a:r>
              <a:rPr lang="en-US" dirty="0"/>
              <a:t>Read repair, as the name suggests, is the process of fixing inconsistencies among the replicas at the time of read. </a:t>
            </a:r>
          </a:p>
          <a:p>
            <a:pPr algn="just"/>
            <a:r>
              <a:rPr lang="en-US" b="1" dirty="0">
                <a:solidFill>
                  <a:srgbClr val="FF0000"/>
                </a:solidFill>
              </a:rPr>
              <a:t>Example</a:t>
            </a:r>
            <a:r>
              <a:rPr lang="en-US" dirty="0"/>
              <a:t>:- Let's say we have three replica at nodes A, B, and C that contain a data X. </a:t>
            </a:r>
          </a:p>
          <a:p>
            <a:pPr lvl="1" algn="just"/>
            <a:r>
              <a:rPr lang="en-US" dirty="0"/>
              <a:t>During an update, X is updated to X1 in replicas A and B. But it is failed in replica C for some reason. </a:t>
            </a:r>
          </a:p>
          <a:p>
            <a:pPr lvl="1" algn="just"/>
            <a:r>
              <a:rPr lang="en-US" dirty="0"/>
              <a:t>On a read request for data X, the coordinator node asks for a full read from the nearest node and </a:t>
            </a:r>
            <a:r>
              <a:rPr lang="en-US" i="1" dirty="0"/>
              <a:t>digest of data X from other nodes to satisfy consistency level.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sz="quarter" idx="1"/>
          </p:nvPr>
        </p:nvSpPr>
        <p:spPr/>
        <p:txBody>
          <a:bodyPr/>
          <a:lstStyle/>
          <a:p>
            <a:pPr marL="319088" lvl="1" indent="-319088" algn="just">
              <a:spcBef>
                <a:spcPts val="700"/>
              </a:spcBef>
              <a:buClr>
                <a:schemeClr val="accent2"/>
              </a:buClr>
              <a:buSzPct val="60000"/>
              <a:buFont typeface="Wingdings" pitchFamily="2" charset="2"/>
              <a:buChar char=""/>
            </a:pPr>
            <a:r>
              <a:rPr lang="en-US" dirty="0"/>
              <a:t>The coordinator node compares these values (something like digest(</a:t>
            </a:r>
            <a:r>
              <a:rPr lang="en-US" dirty="0" err="1"/>
              <a:t>full_X</a:t>
            </a:r>
            <a:r>
              <a:rPr lang="en-US" dirty="0"/>
              <a:t>) == </a:t>
            </a:r>
            <a:r>
              <a:rPr lang="en-US" dirty="0" err="1"/>
              <a:t>digest_from_node_C</a:t>
            </a:r>
            <a:r>
              <a:rPr lang="en-US" dirty="0"/>
              <a:t> (</a:t>
            </a:r>
            <a:r>
              <a:rPr lang="en-US" dirty="0" err="1"/>
              <a:t>Old_X</a:t>
            </a:r>
            <a:r>
              <a:rPr lang="en-US" dirty="0"/>
              <a:t>). </a:t>
            </a:r>
          </a:p>
          <a:p>
            <a:pPr marL="319088" lvl="1" indent="-319088" algn="just">
              <a:spcBef>
                <a:spcPts val="700"/>
              </a:spcBef>
              <a:buClr>
                <a:schemeClr val="accent2"/>
              </a:buClr>
              <a:buSzPct val="60000"/>
              <a:buFont typeface="Wingdings" pitchFamily="2" charset="2"/>
              <a:buChar char=""/>
            </a:pPr>
            <a:r>
              <a:rPr lang="en-US" dirty="0"/>
              <a:t>If it turns out that the digests are the same as the digests of full read, the system is consistent and the value is returned to the client. </a:t>
            </a:r>
          </a:p>
          <a:p>
            <a:pPr marL="319088" lvl="1" indent="-319088" algn="just">
              <a:spcBef>
                <a:spcPts val="700"/>
              </a:spcBef>
              <a:buClr>
                <a:schemeClr val="accent2"/>
              </a:buClr>
              <a:buSzPct val="60000"/>
              <a:buFont typeface="Wingdings" pitchFamily="2" charset="2"/>
              <a:buChar char=""/>
            </a:pPr>
            <a:r>
              <a:rPr lang="en-US" dirty="0"/>
              <a:t>On the other hand, if there is a mismatch, full data is retrieved and reconciliation is done and the client is sent the reconciled value. </a:t>
            </a:r>
          </a:p>
          <a:p>
            <a:pPr marL="319088" lvl="1" indent="-319088" algn="just">
              <a:spcBef>
                <a:spcPts val="700"/>
              </a:spcBef>
              <a:buClr>
                <a:schemeClr val="accent2"/>
              </a:buClr>
              <a:buSzPct val="60000"/>
              <a:buFont typeface="Wingdings" pitchFamily="2" charset="2"/>
              <a:buChar char=""/>
            </a:pPr>
            <a:r>
              <a:rPr lang="en-US" dirty="0"/>
              <a:t>After this, in background, all the replicas are updated with the reconciled value to have a consistent view of data on each node. </a:t>
            </a:r>
          </a:p>
          <a:p>
            <a:pPr algn="just"/>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p>
        </p:txBody>
      </p:sp>
      <p:sp>
        <p:nvSpPr>
          <p:cNvPr id="3" name="Content Placeholder 2"/>
          <p:cNvSpPr>
            <a:spLocks noGrp="1"/>
          </p:cNvSpPr>
          <p:nvPr>
            <p:ph sz="quarter" idx="1"/>
          </p:nvPr>
        </p:nvSpPr>
        <p:spPr/>
        <p:txBody>
          <a:bodyPr/>
          <a:lstStyle/>
          <a:p>
            <a:pPr algn="just">
              <a:buNone/>
            </a:pPr>
            <a:r>
              <a:rPr lang="en-US" dirty="0"/>
              <a:t>The key components of Cassandra are as follows −</a:t>
            </a:r>
          </a:p>
          <a:p>
            <a:pPr algn="just"/>
            <a:r>
              <a:rPr lang="en-US" b="1" dirty="0"/>
              <a:t>Node</a:t>
            </a:r>
            <a:r>
              <a:rPr lang="en-US" dirty="0"/>
              <a:t> − It is the place where data is stored.</a:t>
            </a:r>
          </a:p>
          <a:p>
            <a:pPr algn="just"/>
            <a:r>
              <a:rPr lang="en-US" b="1" dirty="0"/>
              <a:t>Data Center</a:t>
            </a:r>
            <a:r>
              <a:rPr lang="en-US" dirty="0"/>
              <a:t> − It is a collection of related nodes.</a:t>
            </a:r>
          </a:p>
          <a:p>
            <a:pPr algn="just"/>
            <a:r>
              <a:rPr lang="en-US" b="1" dirty="0"/>
              <a:t>Cluster</a:t>
            </a:r>
            <a:r>
              <a:rPr lang="en-US" dirty="0"/>
              <a:t> − A cluster is a component that contains one or more data centers.</a:t>
            </a:r>
          </a:p>
          <a:p>
            <a:pPr algn="just"/>
            <a:r>
              <a:rPr lang="en-US" b="1" dirty="0"/>
              <a:t>Commit log</a:t>
            </a:r>
            <a:r>
              <a:rPr lang="en-US" dirty="0"/>
              <a:t> − The commit log is a crash-recovery mechanism in Cassandra. Every write operation is written to the commit log.</a:t>
            </a:r>
          </a:p>
          <a:p>
            <a:pPr algn="just"/>
            <a:endParaRPr lang="en-US" dirty="0"/>
          </a:p>
          <a:p>
            <a:pPr algn="just"/>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r>
              <a:rPr lang="en-US" dirty="0" err="1"/>
              <a:t>Cont</a:t>
            </a:r>
            <a:r>
              <a:rPr lang="en-US" dirty="0"/>
              <a:t>…)</a:t>
            </a:r>
          </a:p>
        </p:txBody>
      </p:sp>
      <p:sp>
        <p:nvSpPr>
          <p:cNvPr id="3" name="Content Placeholder 2"/>
          <p:cNvSpPr>
            <a:spLocks noGrp="1"/>
          </p:cNvSpPr>
          <p:nvPr>
            <p:ph sz="quarter" idx="1"/>
          </p:nvPr>
        </p:nvSpPr>
        <p:spPr>
          <a:xfrm>
            <a:off x="612648" y="1600200"/>
            <a:ext cx="7845552" cy="4495800"/>
          </a:xfrm>
        </p:spPr>
        <p:txBody>
          <a:bodyPr/>
          <a:lstStyle/>
          <a:p>
            <a:pPr algn="just"/>
            <a:r>
              <a:rPr lang="en-US" sz="2400" b="1" dirty="0" err="1"/>
              <a:t>Mem</a:t>
            </a:r>
            <a:r>
              <a:rPr lang="en-US" sz="2400" b="1" dirty="0"/>
              <a:t>-table</a:t>
            </a:r>
            <a:r>
              <a:rPr lang="en-US" sz="2400" dirty="0"/>
              <a:t> − A </a:t>
            </a:r>
            <a:r>
              <a:rPr lang="en-US" sz="2400" dirty="0" err="1"/>
              <a:t>mem</a:t>
            </a:r>
            <a:r>
              <a:rPr lang="en-US" sz="2400" dirty="0"/>
              <a:t>-table is a memory-resident data structure. After commit log, the data will be written to the </a:t>
            </a:r>
            <a:r>
              <a:rPr lang="en-US" sz="2400" dirty="0" err="1"/>
              <a:t>mem</a:t>
            </a:r>
            <a:r>
              <a:rPr lang="en-US" sz="2400" dirty="0"/>
              <a:t>-table. Sometimes, for a single-column family, there will be multiple </a:t>
            </a:r>
            <a:r>
              <a:rPr lang="en-US" sz="2400" dirty="0" err="1"/>
              <a:t>mem</a:t>
            </a:r>
            <a:r>
              <a:rPr lang="en-US" sz="2400" dirty="0"/>
              <a:t>-tables.</a:t>
            </a:r>
          </a:p>
          <a:p>
            <a:pPr algn="just"/>
            <a:r>
              <a:rPr lang="en-US" sz="2400" b="1" dirty="0" err="1"/>
              <a:t>SSTable</a:t>
            </a:r>
            <a:r>
              <a:rPr lang="en-US" sz="2400" dirty="0"/>
              <a:t> (Stored String Table)− It is a disk file to which the data is flushed from the mem-table when its contents reach a threshold value.</a:t>
            </a:r>
          </a:p>
          <a:p>
            <a:pPr algn="just"/>
            <a:r>
              <a:rPr lang="en-US" sz="2400" b="1" dirty="0"/>
              <a:t>Bloom filter</a:t>
            </a:r>
            <a:r>
              <a:rPr lang="en-US" sz="2400" dirty="0"/>
              <a:t> − These are nothing but quick,                    and non-deterministic algorithms for testing whether an element is a member of a set. It is a special kind of cache. Bloom filters are accessed after every query.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Writes in Cassandra</a:t>
            </a:r>
          </a:p>
        </p:txBody>
      </p:sp>
      <p:sp>
        <p:nvSpPr>
          <p:cNvPr id="3" name="Content Placeholder 2"/>
          <p:cNvSpPr>
            <a:spLocks noGrp="1"/>
          </p:cNvSpPr>
          <p:nvPr>
            <p:ph sz="quarter" idx="1"/>
          </p:nvPr>
        </p:nvSpPr>
        <p:spPr>
          <a:xfrm>
            <a:off x="612648" y="1600200"/>
            <a:ext cx="8153400" cy="4953000"/>
          </a:xfrm>
        </p:spPr>
        <p:txBody>
          <a:bodyPr/>
          <a:lstStyle/>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A client that initiates a write request.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first written to the commit log. A write is taken as successful only if it is written to the commit log.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The next step is to push the write to a memory resident data structure called Mem-table.</a:t>
            </a:r>
            <a:r>
              <a:rPr lang="en-US" sz="2400" dirty="0">
                <a:solidFill>
                  <a:srgbClr val="C00000"/>
                </a:solidFill>
                <a:ea typeface="Calibri" panose="020F0502020204030204" pitchFamily="34" charset="0"/>
                <a:cs typeface="Times New Roman" panose="02020603050405020304" pitchFamily="18" charset="0"/>
              </a:rPr>
              <a:t> </a:t>
            </a:r>
            <a:r>
              <a:rPr lang="en-US" sz="2400" dirty="0">
                <a:ea typeface="Calibri" panose="020F0502020204030204" pitchFamily="34" charset="0"/>
                <a:cs typeface="Times New Roman" panose="02020603050405020304" pitchFamily="18" charset="0"/>
              </a:rPr>
              <a:t>A threshold value is defined in the Mem-table.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When the number of objects stored in the Mem-table reaches a threshold, the contents of Mem-table are flushed to the disk in a file called </a:t>
            </a:r>
            <a:r>
              <a:rPr lang="en-US" sz="2400" dirty="0" err="1">
                <a:ea typeface="Calibri" panose="020F0502020204030204" pitchFamily="34" charset="0"/>
                <a:cs typeface="Times New Roman" panose="02020603050405020304" pitchFamily="18" charset="0"/>
              </a:rPr>
              <a:t>SSTable</a:t>
            </a:r>
            <a:r>
              <a:rPr lang="en-US" sz="2400" dirty="0">
                <a:ea typeface="Calibri" panose="020F0502020204030204" pitchFamily="34" charset="0"/>
                <a:cs typeface="Times New Roman" panose="02020603050405020304" pitchFamily="18" charset="0"/>
              </a:rPr>
              <a:t> (Stored String Table). Flushing is a non-blocking operation.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possible to have multiple Mem-tables for a single column family.  One out of them is current and the rest are waiting to be flushed.</a:t>
            </a:r>
          </a:p>
          <a:p>
            <a:pPr algn="just" eaLnBrk="1" hangingPunct="1">
              <a:spcBef>
                <a:spcPts val="0"/>
              </a:spcBef>
            </a:pPr>
            <a:endParaRPr lang="en-US" sz="2400" b="1" dirty="0">
              <a:solidFill>
                <a:srgbClr val="C00000"/>
              </a:solidFill>
            </a:endParaRPr>
          </a:p>
          <a:p>
            <a:pPr>
              <a:spcBef>
                <a:spcPts val="0"/>
              </a:spcBef>
            </a:pP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ow is data written? | DSE 6.0 Arch guide">
            <a:extLst>
              <a:ext uri="{FF2B5EF4-FFF2-40B4-BE49-F238E27FC236}">
                <a16:creationId xmlns:a16="http://schemas.microsoft.com/office/drawing/2014/main" id="{99358FA3-9D91-1847-B490-81BCE9C3C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981"/>
            <a:ext cx="9144000" cy="53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8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assandra : What is this? :: Prashant Bhardwaj — A Java developer">
            <a:extLst>
              <a:ext uri="{FF2B5EF4-FFF2-40B4-BE49-F238E27FC236}">
                <a16:creationId xmlns:a16="http://schemas.microsoft.com/office/drawing/2014/main" id="{323DD40B-66C6-4243-A10F-A7D4364DAC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935038"/>
            <a:ext cx="9144000" cy="49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3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A Bloom filter is a generic data structure used to check if an element is present in a set or not. Its algorithm is designed to be extremely fast, at the cost of risking to return false positives.</a:t>
            </a:r>
          </a:p>
          <a:p>
            <a:pPr algn="just"/>
            <a:r>
              <a:rPr lang="en-IN" dirty="0"/>
              <a:t>Cassandra uses bloom filters to test if any of the </a:t>
            </a:r>
            <a:r>
              <a:rPr lang="en-IN" dirty="0" err="1"/>
              <a:t>SSTables</a:t>
            </a:r>
            <a:r>
              <a:rPr lang="en-IN" dirty="0"/>
              <a:t> is likely to contain the requested partition key or not, without actually having to read their contents (and thus avoiding expensive IO operations).</a:t>
            </a:r>
          </a:p>
          <a:p>
            <a:pPr algn="just"/>
            <a:endParaRPr lang="en-IN" dirty="0"/>
          </a:p>
        </p:txBody>
      </p:sp>
    </p:spTree>
    <p:extLst>
      <p:ext uri="{BB962C8B-B14F-4D97-AF65-F5344CB8AC3E}">
        <p14:creationId xmlns:p14="http://schemas.microsoft.com/office/powerpoint/2010/main" val="316806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844-0D7D-654E-832E-394261169EA3}"/>
              </a:ext>
            </a:extLst>
          </p:cNvPr>
          <p:cNvSpPr>
            <a:spLocks noGrp="1"/>
          </p:cNvSpPr>
          <p:nvPr>
            <p:ph type="title"/>
          </p:nvPr>
        </p:nvSpPr>
        <p:spPr/>
        <p:txBody>
          <a:bodyPr/>
          <a:lstStyle/>
          <a:p>
            <a:r>
              <a:rPr lang="en-US" dirty="0"/>
              <a:t>Why Bloom Filter?</a:t>
            </a:r>
          </a:p>
        </p:txBody>
      </p:sp>
      <p:pic>
        <p:nvPicPr>
          <p:cNvPr id="5" name="Picture 4">
            <a:extLst>
              <a:ext uri="{FF2B5EF4-FFF2-40B4-BE49-F238E27FC236}">
                <a16:creationId xmlns:a16="http://schemas.microsoft.com/office/drawing/2014/main" id="{07F418BB-0320-D2EF-F681-4C0F8AACF510}"/>
              </a:ext>
            </a:extLst>
          </p:cNvPr>
          <p:cNvPicPr>
            <a:picLocks noChangeAspect="1"/>
          </p:cNvPicPr>
          <p:nvPr/>
        </p:nvPicPr>
        <p:blipFill>
          <a:blip r:embed="rId2"/>
          <a:stretch>
            <a:fillRect/>
          </a:stretch>
        </p:blipFill>
        <p:spPr>
          <a:xfrm>
            <a:off x="152400" y="2494722"/>
            <a:ext cx="3352800" cy="2915478"/>
          </a:xfrm>
          <a:prstGeom prst="rect">
            <a:avLst/>
          </a:prstGeom>
        </p:spPr>
      </p:pic>
      <p:pic>
        <p:nvPicPr>
          <p:cNvPr id="32772" name="Picture 4">
            <a:extLst>
              <a:ext uri="{FF2B5EF4-FFF2-40B4-BE49-F238E27FC236}">
                <a16:creationId xmlns:a16="http://schemas.microsoft.com/office/drawing/2014/main" id="{726F09BA-7B31-BA6D-4F7A-79B0E984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575451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8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417-77D7-F942-8D82-0B84F2916E19}"/>
              </a:ext>
            </a:extLst>
          </p:cNvPr>
          <p:cNvSpPr>
            <a:spLocks noGrp="1"/>
          </p:cNvSpPr>
          <p:nvPr>
            <p:ph type="title"/>
          </p:nvPr>
        </p:nvSpPr>
        <p:spPr/>
        <p:txBody>
          <a:bodyPr/>
          <a:lstStyle/>
          <a:p>
            <a:r>
              <a:rPr lang="en-US" dirty="0"/>
              <a:t>Creators of Cassandra</a:t>
            </a:r>
          </a:p>
        </p:txBody>
      </p:sp>
      <p:pic>
        <p:nvPicPr>
          <p:cNvPr id="34820" name="Picture 4" descr="limeroadcom Brings Prashant Malik, Ex-Facebook Tech on Board as Co-Founder,  CTO">
            <a:extLst>
              <a:ext uri="{FF2B5EF4-FFF2-40B4-BE49-F238E27FC236}">
                <a16:creationId xmlns:a16="http://schemas.microsoft.com/office/drawing/2014/main" id="{61E01200-F6E2-6C4C-BBDC-9E5056AA5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3037170"/>
            <a:ext cx="3654553" cy="382083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0B6B747-FBED-864F-BC6E-172196E01BB8}"/>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 y="2913145"/>
            <a:ext cx="3654553" cy="3932663"/>
          </a:xfrm>
        </p:spPr>
      </p:pic>
      <p:sp>
        <p:nvSpPr>
          <p:cNvPr id="10" name="TextBox 9">
            <a:extLst>
              <a:ext uri="{FF2B5EF4-FFF2-40B4-BE49-F238E27FC236}">
                <a16:creationId xmlns:a16="http://schemas.microsoft.com/office/drawing/2014/main" id="{A9CCF016-01E9-724C-BAE2-DFADAC010E43}"/>
              </a:ext>
            </a:extLst>
          </p:cNvPr>
          <p:cNvSpPr txBox="1"/>
          <p:nvPr/>
        </p:nvSpPr>
        <p:spPr>
          <a:xfrm>
            <a:off x="6324600" y="2543813"/>
            <a:ext cx="2286000" cy="400110"/>
          </a:xfrm>
          <a:prstGeom prst="rect">
            <a:avLst/>
          </a:prstGeom>
          <a:noFill/>
        </p:spPr>
        <p:txBody>
          <a:bodyPr wrap="square">
            <a:spAutoFit/>
          </a:bodyPr>
          <a:lstStyle/>
          <a:p>
            <a:r>
              <a:rPr lang="en-IN" sz="2000" b="1" dirty="0"/>
              <a:t>Prashant Malik</a:t>
            </a:r>
            <a:endParaRPr lang="en-US" sz="2000" b="1" dirty="0"/>
          </a:p>
        </p:txBody>
      </p:sp>
      <p:sp>
        <p:nvSpPr>
          <p:cNvPr id="12" name="TextBox 11">
            <a:extLst>
              <a:ext uri="{FF2B5EF4-FFF2-40B4-BE49-F238E27FC236}">
                <a16:creationId xmlns:a16="http://schemas.microsoft.com/office/drawing/2014/main" id="{3660CA2F-AB3E-D649-BAFF-A776533E2134}"/>
              </a:ext>
            </a:extLst>
          </p:cNvPr>
          <p:cNvSpPr txBox="1"/>
          <p:nvPr/>
        </p:nvSpPr>
        <p:spPr>
          <a:xfrm>
            <a:off x="838200" y="2637060"/>
            <a:ext cx="2590800" cy="400110"/>
          </a:xfrm>
          <a:prstGeom prst="rect">
            <a:avLst/>
          </a:prstGeom>
          <a:noFill/>
        </p:spPr>
        <p:txBody>
          <a:bodyPr wrap="square">
            <a:spAutoFit/>
          </a:bodyPr>
          <a:lstStyle/>
          <a:p>
            <a:r>
              <a:rPr lang="en-IN" sz="2000" b="1" dirty="0"/>
              <a:t>Avinash Lakshman</a:t>
            </a:r>
            <a:endParaRPr lang="en-US" sz="2000" b="1" dirty="0"/>
          </a:p>
        </p:txBody>
      </p:sp>
      <p:sp>
        <p:nvSpPr>
          <p:cNvPr id="14" name="TextBox 13">
            <a:extLst>
              <a:ext uri="{FF2B5EF4-FFF2-40B4-BE49-F238E27FC236}">
                <a16:creationId xmlns:a16="http://schemas.microsoft.com/office/drawing/2014/main" id="{F30089F6-D708-6A44-B6CD-CB9F269E03A9}"/>
              </a:ext>
            </a:extLst>
          </p:cNvPr>
          <p:cNvSpPr txBox="1"/>
          <p:nvPr/>
        </p:nvSpPr>
        <p:spPr>
          <a:xfrm>
            <a:off x="441960" y="1610167"/>
            <a:ext cx="8153400" cy="677108"/>
          </a:xfrm>
          <a:prstGeom prst="rect">
            <a:avLst/>
          </a:prstGeom>
          <a:noFill/>
        </p:spPr>
        <p:txBody>
          <a:bodyPr wrap="square">
            <a:spAutoFit/>
          </a:bodyPr>
          <a:lstStyle/>
          <a:p>
            <a:pPr algn="just"/>
            <a:r>
              <a:rPr lang="en-IN" dirty="0"/>
              <a:t>It initially developed Cassandra at </a:t>
            </a:r>
            <a:r>
              <a:rPr lang="en-IN" sz="2000" b="1" dirty="0">
                <a:solidFill>
                  <a:srgbClr val="0070C0"/>
                </a:solidFill>
              </a:rPr>
              <a:t>Facebook</a:t>
            </a:r>
            <a:r>
              <a:rPr lang="en-IN" dirty="0"/>
              <a:t> to power the Facebook inbox search feature in July, 2008. </a:t>
            </a:r>
            <a:endParaRPr lang="en-US" dirty="0"/>
          </a:p>
        </p:txBody>
      </p:sp>
      <p:pic>
        <p:nvPicPr>
          <p:cNvPr id="15" name="Picture 2" descr="Cassandra logo">
            <a:extLst>
              <a:ext uri="{FF2B5EF4-FFF2-40B4-BE49-F238E27FC236}">
                <a16:creationId xmlns:a16="http://schemas.microsoft.com/office/drawing/2014/main" id="{F2536BF3-72E1-C24B-942B-1A72D336B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6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If a bloom filter returns false for a given partition key, then it is absolutely certain that the partition key is not present in the corresponding </a:t>
            </a:r>
            <a:r>
              <a:rPr lang="en-IN" dirty="0" err="1"/>
              <a:t>SSTable</a:t>
            </a:r>
            <a:r>
              <a:rPr lang="en-IN" dirty="0"/>
              <a:t>; if it returns true, however, then the </a:t>
            </a:r>
            <a:r>
              <a:rPr lang="en-IN" dirty="0" err="1"/>
              <a:t>SSTable</a:t>
            </a:r>
            <a:r>
              <a:rPr lang="en-IN" dirty="0"/>
              <a:t> is likely to contain the partition key. </a:t>
            </a:r>
          </a:p>
          <a:p>
            <a:pPr algn="just"/>
            <a:r>
              <a:rPr lang="en-IN" dirty="0"/>
              <a:t>When this happens, Cassandra will resort to more sophisticated techniques to determine if it needs to read that </a:t>
            </a:r>
            <a:r>
              <a:rPr lang="en-IN" dirty="0" err="1"/>
              <a:t>SSTable</a:t>
            </a:r>
            <a:r>
              <a:rPr lang="en-IN" dirty="0"/>
              <a:t> or not. </a:t>
            </a:r>
          </a:p>
          <a:p>
            <a:pPr algn="just"/>
            <a:r>
              <a:rPr lang="en-IN" dirty="0"/>
              <a:t>Note that bloom filters are consulted for most reads, and updated only during some writes (when a </a:t>
            </a:r>
            <a:r>
              <a:rPr lang="en-IN" dirty="0" err="1"/>
              <a:t>memtable</a:t>
            </a:r>
            <a:r>
              <a:rPr lang="en-IN" dirty="0"/>
              <a:t> is flushed to disk). </a:t>
            </a:r>
          </a:p>
        </p:txBody>
      </p:sp>
    </p:spTree>
    <p:extLst>
      <p:ext uri="{BB962C8B-B14F-4D97-AF65-F5344CB8AC3E}">
        <p14:creationId xmlns:p14="http://schemas.microsoft.com/office/powerpoint/2010/main" val="1937696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B5F6-9F02-7E4C-BA70-9EDE821694FB}"/>
              </a:ext>
            </a:extLst>
          </p:cNvPr>
          <p:cNvSpPr>
            <a:spLocks noGrp="1"/>
          </p:cNvSpPr>
          <p:nvPr>
            <p:ph type="title"/>
          </p:nvPr>
        </p:nvSpPr>
        <p:spPr/>
        <p:txBody>
          <a:bodyPr/>
          <a:lstStyle/>
          <a:p>
            <a:r>
              <a:rPr lang="en-US" dirty="0"/>
              <a:t>Read Process in Cassandra</a:t>
            </a:r>
          </a:p>
        </p:txBody>
      </p:sp>
      <p:pic>
        <p:nvPicPr>
          <p:cNvPr id="39938" name="Picture 2">
            <a:extLst>
              <a:ext uri="{FF2B5EF4-FFF2-40B4-BE49-F238E27FC236}">
                <a16:creationId xmlns:a16="http://schemas.microsoft.com/office/drawing/2014/main" id="{279163D1-BB9E-EC47-8697-295195D4F46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12648" y="1752599"/>
            <a:ext cx="8302752" cy="484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Bloom Filter</a:t>
            </a:r>
          </a:p>
        </p:txBody>
      </p:sp>
      <p:sp>
        <p:nvSpPr>
          <p:cNvPr id="3" name="Content Placeholder 2"/>
          <p:cNvSpPr>
            <a:spLocks noGrp="1"/>
          </p:cNvSpPr>
          <p:nvPr>
            <p:ph sz="quarter" idx="1"/>
          </p:nvPr>
        </p:nvSpPr>
        <p:spPr/>
        <p:txBody>
          <a:bodyPr/>
          <a:lstStyle/>
          <a:p>
            <a:r>
              <a:rPr lang="en-IN" dirty="0"/>
              <a:t>Bloom filters are maintained per </a:t>
            </a:r>
            <a:r>
              <a:rPr lang="en-IN" dirty="0" err="1"/>
              <a:t>SSTable</a:t>
            </a:r>
            <a:r>
              <a:rPr lang="en-IN" dirty="0"/>
              <a:t>, i.e. each </a:t>
            </a:r>
            <a:r>
              <a:rPr lang="en-IN" dirty="0" err="1"/>
              <a:t>SSTable</a:t>
            </a:r>
            <a:r>
              <a:rPr lang="en-IN" dirty="0"/>
              <a:t> on disk gets a corresponding bloom filter in memory.</a:t>
            </a:r>
          </a:p>
        </p:txBody>
      </p:sp>
    </p:spTree>
    <p:extLst>
      <p:ext uri="{BB962C8B-B14F-4D97-AF65-F5344CB8AC3E}">
        <p14:creationId xmlns:p14="http://schemas.microsoft.com/office/powerpoint/2010/main" val="257514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12864-3887-9B42-98B8-407FCA6DEA03}"/>
              </a:ext>
            </a:extLst>
          </p:cNvPr>
          <p:cNvSpPr>
            <a:spLocks noGrp="1"/>
          </p:cNvSpPr>
          <p:nvPr>
            <p:ph sz="quarter" idx="1"/>
          </p:nvPr>
        </p:nvSpPr>
        <p:spPr/>
        <p:txBody>
          <a:bodyPr/>
          <a:lstStyle/>
          <a:p>
            <a:endParaRPr lang="en-US"/>
          </a:p>
        </p:txBody>
      </p:sp>
      <p:pic>
        <p:nvPicPr>
          <p:cNvPr id="50178" name="Picture 2" descr="Introduction - Cassandra Succinctly Ebook | Syncfusion">
            <a:extLst>
              <a:ext uri="{FF2B5EF4-FFF2-40B4-BE49-F238E27FC236}">
                <a16:creationId xmlns:a16="http://schemas.microsoft.com/office/drawing/2014/main" id="{1F44581D-31DF-D241-878A-3BF66BF7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617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06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Hinted Handoffs</a:t>
            </a:r>
            <a:endParaRPr lang="en-IN" sz="4000" b="1" dirty="0"/>
          </a:p>
        </p:txBody>
      </p:sp>
      <p:graphicFrame>
        <p:nvGraphicFramePr>
          <p:cNvPr id="2050" name="Object 2"/>
          <p:cNvGraphicFramePr>
            <a:graphicFrameLocks noChangeAspect="1"/>
          </p:cNvGraphicFramePr>
          <p:nvPr/>
        </p:nvGraphicFramePr>
        <p:xfrm>
          <a:off x="914400" y="1600200"/>
          <a:ext cx="6997700" cy="4940300"/>
        </p:xfrm>
        <a:graphic>
          <a:graphicData uri="http://schemas.openxmlformats.org/presentationml/2006/ole">
            <mc:AlternateContent xmlns:mc="http://schemas.openxmlformats.org/markup-compatibility/2006">
              <mc:Choice xmlns:v="urn:schemas-microsoft-com:vml" Requires="v">
                <p:oleObj name="Visio" r:id="rId2" imgW="5229295" imgH="3771782" progId="">
                  <p:embed/>
                </p:oleObj>
              </mc:Choice>
              <mc:Fallback>
                <p:oleObj name="Visio" r:id="rId2" imgW="5229295" imgH="3771782"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997700" cy="494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81000" y="1752600"/>
            <a:ext cx="2438400" cy="646331"/>
          </a:xfrm>
          <a:prstGeom prst="rect">
            <a:avLst/>
          </a:prstGeom>
          <a:noFill/>
        </p:spPr>
        <p:txBody>
          <a:bodyPr wrap="square" rtlCol="0">
            <a:spAutoFit/>
          </a:bodyPr>
          <a:lstStyle/>
          <a:p>
            <a:r>
              <a:rPr lang="en-US"/>
              <a:t>Replication factor=2</a:t>
            </a:r>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t>Read Consistency</a:t>
            </a:r>
            <a:endParaRPr lang="en-IN" sz="4000" b="1" dirty="0"/>
          </a:p>
        </p:txBody>
      </p:sp>
      <p:graphicFrame>
        <p:nvGraphicFramePr>
          <p:cNvPr id="5" name="Table 4"/>
          <p:cNvGraphicFramePr>
            <a:graphicFrameLocks noGrp="1"/>
          </p:cNvGraphicFramePr>
          <p:nvPr>
            <p:extLst>
              <p:ext uri="{D42A27DB-BD31-4B8C-83A1-F6EECF244321}">
                <p14:modId xmlns:p14="http://schemas.microsoft.com/office/powerpoint/2010/main" val="3405830538"/>
              </p:ext>
            </p:extLst>
          </p:nvPr>
        </p:nvGraphicFramePr>
        <p:xfrm>
          <a:off x="457200" y="2438400"/>
          <a:ext cx="8212668" cy="3887225"/>
        </p:xfrm>
        <a:graphic>
          <a:graphicData uri="http://schemas.openxmlformats.org/drawingml/2006/table">
            <a:tbl>
              <a:tblPr firstRow="1" firstCol="1" bandRow="1">
                <a:tableStyleId>{5C22544A-7EE6-4342-B048-85BDC9FD1C3A}</a:tableStyleId>
              </a:tblPr>
              <a:tblGrid>
                <a:gridCol w="2261729">
                  <a:extLst>
                    <a:ext uri="{9D8B030D-6E8A-4147-A177-3AD203B41FA5}">
                      <a16:colId xmlns:a16="http://schemas.microsoft.com/office/drawing/2014/main" val="20000"/>
                    </a:ext>
                  </a:extLst>
                </a:gridCol>
                <a:gridCol w="5950939">
                  <a:extLst>
                    <a:ext uri="{9D8B030D-6E8A-4147-A177-3AD203B41FA5}">
                      <a16:colId xmlns:a16="http://schemas.microsoft.com/office/drawing/2014/main" val="20001"/>
                    </a:ext>
                  </a:extLst>
                </a:gridCol>
              </a:tblGrid>
              <a:tr h="604201">
                <a:tc>
                  <a:txBody>
                    <a:bodyPr/>
                    <a:lstStyle/>
                    <a:p>
                      <a:pPr marL="0" marR="0" algn="just">
                        <a:lnSpc>
                          <a:spcPct val="107000"/>
                        </a:lnSpc>
                        <a:spcBef>
                          <a:spcPts val="0"/>
                        </a:spcBef>
                        <a:spcAft>
                          <a:spcPts val="0"/>
                        </a:spcAft>
                      </a:pPr>
                      <a:r>
                        <a:rPr lang="en-US" sz="1800" dirty="0">
                          <a:effectLst/>
                        </a:rPr>
                        <a:t>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response from the closest node (replica) holding the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04201">
                <a:tc>
                  <a:txBody>
                    <a:bodyPr/>
                    <a:lstStyle/>
                    <a:p>
                      <a:pPr marL="0" marR="0" algn="just">
                        <a:lnSpc>
                          <a:spcPct val="107000"/>
                        </a:lnSpc>
                        <a:spcBef>
                          <a:spcPts val="0"/>
                        </a:spcBef>
                        <a:spcAft>
                          <a:spcPts val="0"/>
                        </a:spcAft>
                      </a:pPr>
                      <a:r>
                        <a:rPr lang="en-US" sz="1800" dirty="0">
                          <a:effectLst/>
                        </a:rPr>
                        <a:t>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14032">
                <a:tc>
                  <a:txBody>
                    <a:bodyPr/>
                    <a:lstStyle/>
                    <a:p>
                      <a:pPr marL="0" marR="0" algn="just">
                        <a:lnSpc>
                          <a:spcPct val="107000"/>
                        </a:lnSpc>
                        <a:spcBef>
                          <a:spcPts val="0"/>
                        </a:spcBef>
                        <a:spcAft>
                          <a:spcPts val="0"/>
                        </a:spcAft>
                      </a:pPr>
                      <a:r>
                        <a:rPr lang="en-US" sz="1800" dirty="0">
                          <a:effectLst/>
                        </a:rPr>
                        <a:t>LOCAL_QUORUM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 in the same data center as the coordinator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04201">
                <a:tc>
                  <a:txBody>
                    <a:bodyPr/>
                    <a:lstStyle/>
                    <a:p>
                      <a:pPr marL="0" marR="0" algn="just">
                        <a:lnSpc>
                          <a:spcPct val="107000"/>
                        </a:lnSpc>
                        <a:spcBef>
                          <a:spcPts val="0"/>
                        </a:spcBef>
                        <a:spcAft>
                          <a:spcPts val="0"/>
                        </a:spcAft>
                      </a:pPr>
                      <a:r>
                        <a:rPr lang="en-US" sz="1800">
                          <a:effectLst/>
                        </a:rPr>
                        <a:t>EACH_QUORUM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result from a quorum of servers with the most recent timestamp in all data centers.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14032">
                <a:tc>
                  <a:txBody>
                    <a:bodyPr/>
                    <a:lstStyle/>
                    <a:p>
                      <a:pPr marL="0" marR="0" algn="just">
                        <a:lnSpc>
                          <a:spcPct val="107000"/>
                        </a:lnSpc>
                        <a:spcBef>
                          <a:spcPts val="0"/>
                        </a:spcBef>
                        <a:spcAft>
                          <a:spcPts val="0"/>
                        </a:spcAft>
                      </a:pPr>
                      <a:r>
                        <a:rPr lang="en-US" sz="1800" dirty="0">
                          <a:effectLst/>
                        </a:rPr>
                        <a:t>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This provides the highest level of consistency of all levels and the lowest level of availability of all levels. It responds to a read request from a client after all the replica nodes have responded.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extBox 3"/>
          <p:cNvSpPr txBox="1"/>
          <p:nvPr/>
        </p:nvSpPr>
        <p:spPr>
          <a:xfrm>
            <a:off x="762000" y="1600200"/>
            <a:ext cx="7543800" cy="646331"/>
          </a:xfrm>
          <a:prstGeom prst="rect">
            <a:avLst/>
          </a:prstGeom>
          <a:noFill/>
        </p:spPr>
        <p:txBody>
          <a:bodyPr wrap="square" rtlCol="0">
            <a:spAutoFit/>
          </a:bodyPr>
          <a:lstStyle/>
          <a:p>
            <a:r>
              <a:rPr lang="en-US" dirty="0"/>
              <a:t>How many replicas must be respond before sending out the result to client application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80B3-A9DD-9041-A826-5111D9EFA500}"/>
              </a:ext>
            </a:extLst>
          </p:cNvPr>
          <p:cNvSpPr>
            <a:spLocks noGrp="1"/>
          </p:cNvSpPr>
          <p:nvPr>
            <p:ph type="title"/>
          </p:nvPr>
        </p:nvSpPr>
        <p:spPr>
          <a:xfrm>
            <a:off x="76200" y="228600"/>
            <a:ext cx="8991600" cy="990600"/>
          </a:xfrm>
        </p:spPr>
        <p:txBody>
          <a:bodyPr/>
          <a:lstStyle/>
          <a:p>
            <a:r>
              <a:rPr lang="en-IN" b="1" dirty="0"/>
              <a:t>Examples of Read Consistency Levels</a:t>
            </a:r>
            <a:endParaRPr lang="en-US" dirty="0"/>
          </a:p>
        </p:txBody>
      </p:sp>
      <p:sp>
        <p:nvSpPr>
          <p:cNvPr id="3" name="Content Placeholder 2">
            <a:extLst>
              <a:ext uri="{FF2B5EF4-FFF2-40B4-BE49-F238E27FC236}">
                <a16:creationId xmlns:a16="http://schemas.microsoft.com/office/drawing/2014/main" id="{6D67417B-5DDE-BA44-A7CF-666108C72A07}"/>
              </a:ext>
            </a:extLst>
          </p:cNvPr>
          <p:cNvSpPr>
            <a:spLocks noGrp="1"/>
          </p:cNvSpPr>
          <p:nvPr>
            <p:ph sz="quarter" idx="1"/>
          </p:nvPr>
        </p:nvSpPr>
        <p:spPr/>
        <p:txBody>
          <a:bodyPr/>
          <a:lstStyle/>
          <a:p>
            <a:r>
              <a:rPr lang="en-US" dirty="0"/>
              <a:t>The following </a:t>
            </a:r>
            <a:r>
              <a:rPr lang="en-IN" dirty="0"/>
              <a:t>read requests using these consistency levels:</a:t>
            </a:r>
          </a:p>
          <a:p>
            <a:pPr lvl="1"/>
            <a:r>
              <a:rPr lang="en-US" dirty="0"/>
              <a:t>QUORUM in a single data center</a:t>
            </a:r>
          </a:p>
          <a:p>
            <a:pPr lvl="1"/>
            <a:r>
              <a:rPr lang="en-US" dirty="0"/>
              <a:t>ONE in a single data center</a:t>
            </a:r>
          </a:p>
          <a:p>
            <a:pPr lvl="1"/>
            <a:r>
              <a:rPr lang="en-US" dirty="0"/>
              <a:t>QUORUM in two data centers</a:t>
            </a:r>
          </a:p>
          <a:p>
            <a:pPr lvl="1"/>
            <a:r>
              <a:rPr lang="en-US" dirty="0"/>
              <a:t>LOCAL_QUORUM in two datacenters</a:t>
            </a:r>
          </a:p>
          <a:p>
            <a:pPr lvl="1"/>
            <a:r>
              <a:rPr lang="en-US" dirty="0"/>
              <a:t>ONE in two data centers</a:t>
            </a:r>
          </a:p>
          <a:p>
            <a:pPr lvl="1"/>
            <a:r>
              <a:rPr lang="en-US" dirty="0"/>
              <a:t>LOCAL_ONE in two data centers</a:t>
            </a:r>
          </a:p>
          <a:p>
            <a:pPr lvl="1"/>
            <a:endParaRPr lang="en-US" dirty="0"/>
          </a:p>
        </p:txBody>
      </p:sp>
    </p:spTree>
    <p:extLst>
      <p:ext uri="{BB962C8B-B14F-4D97-AF65-F5344CB8AC3E}">
        <p14:creationId xmlns:p14="http://schemas.microsoft.com/office/powerpoint/2010/main" val="2399658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2A90-FB18-8047-9EE4-588FE29DEF30}"/>
              </a:ext>
            </a:extLst>
          </p:cNvPr>
          <p:cNvSpPr>
            <a:spLocks noGrp="1"/>
          </p:cNvSpPr>
          <p:nvPr>
            <p:ph type="title"/>
          </p:nvPr>
        </p:nvSpPr>
        <p:spPr/>
        <p:txBody>
          <a:bodyPr/>
          <a:lstStyle/>
          <a:p>
            <a:r>
              <a:rPr lang="en-IN" dirty="0"/>
              <a:t>Single DC RF 3 with Read Consistency in QUORUM</a:t>
            </a:r>
            <a:endParaRPr lang="en-US" dirty="0"/>
          </a:p>
        </p:txBody>
      </p:sp>
      <p:pic>
        <p:nvPicPr>
          <p:cNvPr id="6" name="Content Placeholder 5">
            <a:extLst>
              <a:ext uri="{FF2B5EF4-FFF2-40B4-BE49-F238E27FC236}">
                <a16:creationId xmlns:a16="http://schemas.microsoft.com/office/drawing/2014/main" id="{16D60137-6B0B-C446-BE32-13008FFFD22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6807366" cy="4495800"/>
          </a:xfrm>
        </p:spPr>
      </p:pic>
    </p:spTree>
    <p:extLst>
      <p:ext uri="{BB962C8B-B14F-4D97-AF65-F5344CB8AC3E}">
        <p14:creationId xmlns:p14="http://schemas.microsoft.com/office/powerpoint/2010/main" val="78942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A15B-A229-214A-A87A-F658BE6865D8}"/>
              </a:ext>
            </a:extLst>
          </p:cNvPr>
          <p:cNvSpPr>
            <a:spLocks noGrp="1"/>
          </p:cNvSpPr>
          <p:nvPr>
            <p:ph type="title"/>
          </p:nvPr>
        </p:nvSpPr>
        <p:spPr/>
        <p:txBody>
          <a:bodyPr/>
          <a:lstStyle/>
          <a:p>
            <a:r>
              <a:rPr lang="en-US" dirty="0"/>
              <a:t>QUORUM in Two Data Centers(DC)</a:t>
            </a:r>
          </a:p>
        </p:txBody>
      </p:sp>
      <p:pic>
        <p:nvPicPr>
          <p:cNvPr id="7" name="Content Placeholder 6">
            <a:extLst>
              <a:ext uri="{FF2B5EF4-FFF2-40B4-BE49-F238E27FC236}">
                <a16:creationId xmlns:a16="http://schemas.microsoft.com/office/drawing/2014/main" id="{881CABAC-FB97-0545-B191-8D160156B40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648" y="1600200"/>
            <a:ext cx="6092952" cy="4495800"/>
          </a:xfrm>
        </p:spPr>
      </p:pic>
    </p:spTree>
    <p:extLst>
      <p:ext uri="{BB962C8B-B14F-4D97-AF65-F5344CB8AC3E}">
        <p14:creationId xmlns:p14="http://schemas.microsoft.com/office/powerpoint/2010/main" val="2434950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887D-EDF3-594E-89F4-F61AD7019A75}"/>
              </a:ext>
            </a:extLst>
          </p:cNvPr>
          <p:cNvSpPr>
            <a:spLocks noGrp="1"/>
          </p:cNvSpPr>
          <p:nvPr>
            <p:ph type="title"/>
          </p:nvPr>
        </p:nvSpPr>
        <p:spPr>
          <a:xfrm>
            <a:off x="-24384" y="266700"/>
            <a:ext cx="9372600" cy="990600"/>
          </a:xfrm>
        </p:spPr>
        <p:txBody>
          <a:bodyPr/>
          <a:lstStyle/>
          <a:p>
            <a:r>
              <a:rPr lang="en-IN" b="1" dirty="0"/>
              <a:t>Two DC with Consistency LOCAL_ONE</a:t>
            </a:r>
            <a:br>
              <a:rPr lang="en-IN" b="1" dirty="0"/>
            </a:br>
            <a:endParaRPr lang="en-US" dirty="0"/>
          </a:p>
        </p:txBody>
      </p:sp>
      <p:pic>
        <p:nvPicPr>
          <p:cNvPr id="5" name="Content Placeholder 4">
            <a:extLst>
              <a:ext uri="{FF2B5EF4-FFF2-40B4-BE49-F238E27FC236}">
                <a16:creationId xmlns:a16="http://schemas.microsoft.com/office/drawing/2014/main" id="{7E854870-490B-0C48-95A7-5BF25F824EE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5791199" cy="4495800"/>
          </a:xfrm>
        </p:spPr>
      </p:pic>
    </p:spTree>
    <p:extLst>
      <p:ext uri="{BB962C8B-B14F-4D97-AF65-F5344CB8AC3E}">
        <p14:creationId xmlns:p14="http://schemas.microsoft.com/office/powerpoint/2010/main" val="40805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algn="ctr" eaLnBrk="1" hangingPunct="1"/>
            <a:r>
              <a:rPr lang="en-US" sz="3200" b="1" dirty="0"/>
              <a:t>Apache Cassandra – History </a:t>
            </a:r>
            <a:endParaRPr lang="en-IN" sz="3200" b="1" dirty="0"/>
          </a:p>
        </p:txBody>
      </p:sp>
      <p:sp>
        <p:nvSpPr>
          <p:cNvPr id="5" name="Content Placeholder 4"/>
          <p:cNvSpPr>
            <a:spLocks noGrp="1"/>
          </p:cNvSpPr>
          <p:nvPr>
            <p:ph sz="quarter" idx="1"/>
          </p:nvPr>
        </p:nvSpPr>
        <p:spPr>
          <a:xfrm>
            <a:off x="612775" y="1524000"/>
            <a:ext cx="8378825" cy="4495800"/>
          </a:xfrm>
        </p:spPr>
        <p:txBody>
          <a:bodyPr/>
          <a:lstStyle/>
          <a:p>
            <a:r>
              <a:rPr lang="en-US" dirty="0"/>
              <a:t>The word “</a:t>
            </a:r>
            <a:r>
              <a:rPr lang="en-US" i="1" dirty="0" err="1"/>
              <a:t>cassandra</a:t>
            </a:r>
            <a:r>
              <a:rPr lang="en-US" dirty="0"/>
              <a:t>” has been derived from Greek mythology – in which it was a Trojan priestess of Apollo in cursed to utter true prophecies.</a:t>
            </a:r>
          </a:p>
          <a:p>
            <a:pPr lvl="0" algn="just"/>
            <a:r>
              <a:rPr lang="en-US" dirty="0"/>
              <a:t>After Facebook open sourced the code in 2008, </a:t>
            </a:r>
          </a:p>
          <a:p>
            <a:pPr lvl="1" algn="just"/>
            <a:r>
              <a:rPr lang="en-US" dirty="0"/>
              <a:t>Cassandra became an Apache Incubator project in 2009 and </a:t>
            </a:r>
          </a:p>
          <a:p>
            <a:pPr lvl="1" algn="just"/>
            <a:r>
              <a:rPr lang="en-US" dirty="0"/>
              <a:t>subsequently became a top-level Apache project in 2010. </a:t>
            </a:r>
          </a:p>
          <a:p>
            <a:pPr algn="just"/>
            <a:r>
              <a:rPr lang="en-US" dirty="0"/>
              <a:t>Blend of </a:t>
            </a:r>
            <a:r>
              <a:rPr lang="en-US" b="1" dirty="0"/>
              <a:t>Google </a:t>
            </a:r>
            <a:r>
              <a:rPr lang="en-US" b="1" dirty="0" err="1"/>
              <a:t>BigTable</a:t>
            </a:r>
            <a:r>
              <a:rPr lang="en-US" b="1" dirty="0"/>
              <a:t> </a:t>
            </a:r>
            <a:r>
              <a:rPr lang="en-US" dirty="0"/>
              <a:t>and </a:t>
            </a:r>
            <a:r>
              <a:rPr lang="en-US" b="1" dirty="0"/>
              <a:t>Amazon Dynamo</a:t>
            </a:r>
          </a:p>
          <a:p>
            <a:pPr lvl="1" algn="just"/>
            <a:r>
              <a:rPr lang="en-US" dirty="0"/>
              <a:t>Distributed features of Dynamo</a:t>
            </a:r>
          </a:p>
          <a:p>
            <a:pPr lvl="1" algn="just"/>
            <a:r>
              <a:rPr lang="en-US" dirty="0"/>
              <a:t>Data model and storage from </a:t>
            </a:r>
            <a:r>
              <a:rPr lang="en-US" dirty="0" err="1"/>
              <a:t>BigTable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 Consistency</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569212163"/>
              </p:ext>
            </p:extLst>
          </p:nvPr>
        </p:nvGraphicFramePr>
        <p:xfrm>
          <a:off x="304800" y="1295400"/>
          <a:ext cx="8596312" cy="5202683"/>
        </p:xfrm>
        <a:graphic>
          <a:graphicData uri="http://schemas.openxmlformats.org/drawingml/2006/table">
            <a:tbl>
              <a:tblPr firstRow="1" firstCol="1" bandRow="1">
                <a:tableStyleId>{5C22544A-7EE6-4342-B048-85BDC9FD1C3A}</a:tableStyleId>
              </a:tblPr>
              <a:tblGrid>
                <a:gridCol w="1894627">
                  <a:extLst>
                    <a:ext uri="{9D8B030D-6E8A-4147-A177-3AD203B41FA5}">
                      <a16:colId xmlns:a16="http://schemas.microsoft.com/office/drawing/2014/main" val="20000"/>
                    </a:ext>
                  </a:extLst>
                </a:gridCol>
                <a:gridCol w="6701685">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600" dirty="0">
                          <a:effectLst/>
                        </a:rPr>
                        <a:t>ALL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dirty="0">
                          <a:effectLst/>
                        </a:rPr>
                        <a:t>This is the highest level of consistency of all levels as it necessitates that a write must be written to the </a:t>
                      </a:r>
                      <a:r>
                        <a:rPr lang="en-US" sz="1600" kern="1200" dirty="0">
                          <a:solidFill>
                            <a:schemeClr val="bg1"/>
                          </a:solidFill>
                          <a:effectLst/>
                          <a:latin typeface="+mn-lt"/>
                          <a:ea typeface="+mn-ea"/>
                          <a:cs typeface="+mn-cs"/>
                        </a:rPr>
                        <a:t>commit log and </a:t>
                      </a:r>
                      <a:r>
                        <a:rPr lang="en-US" sz="1600" kern="1200" dirty="0" err="1">
                          <a:solidFill>
                            <a:schemeClr val="bg1"/>
                          </a:solidFill>
                          <a:effectLst/>
                          <a:latin typeface="+mn-lt"/>
                          <a:ea typeface="+mn-ea"/>
                          <a:cs typeface="+mn-cs"/>
                        </a:rPr>
                        <a:t>Memtable</a:t>
                      </a:r>
                      <a:r>
                        <a:rPr lang="en-US" sz="1600" kern="1200" dirty="0">
                          <a:solidFill>
                            <a:schemeClr val="bg1"/>
                          </a:solidFill>
                          <a:effectLst/>
                          <a:latin typeface="+mn-lt"/>
                          <a:ea typeface="+mn-ea"/>
                          <a:cs typeface="+mn-cs"/>
                        </a:rPr>
                        <a:t> </a:t>
                      </a:r>
                      <a:r>
                        <a:rPr lang="en-US" sz="1600" dirty="0">
                          <a:effectLst/>
                        </a:rPr>
                        <a:t>on all replica nodes in the 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a:effectLst/>
                        </a:rPr>
                        <a:t>EACH_QUORUM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a:t>
                      </a:r>
                      <a:r>
                        <a:rPr lang="en-US" sz="1600" kern="1200" dirty="0">
                          <a:solidFill>
                            <a:schemeClr val="tx1"/>
                          </a:solidFill>
                          <a:effectLst/>
                          <a:latin typeface="+mn-lt"/>
                          <a:ea typeface="+mn-ea"/>
                          <a:cs typeface="+mn-cs"/>
                        </a:rPr>
                        <a:t>the 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all data centers.</a:t>
                      </a:r>
                    </a:p>
                  </a:txBody>
                  <a:tcPr marL="38100" marR="38100" marT="38100" marB="3810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a:effectLst/>
                        </a:rPr>
                        <a:t>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a:t>
                      </a:r>
                    </a:p>
                  </a:txBody>
                  <a:tcPr marL="38100" marR="38100" marT="38100" marB="3810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rPr>
                        <a:t>LOCAL_QUORUM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the same data center as the coordinator node. This is to avoid latency of inter-data center communication.</a:t>
                      </a:r>
                    </a:p>
                  </a:txBody>
                  <a:tcPr marL="38100" marR="38100" marT="38100" marB="3810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600">
                          <a:effectLst/>
                        </a:rPr>
                        <a:t>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one replica node.</a:t>
                      </a:r>
                    </a:p>
                  </a:txBody>
                  <a:tcPr marL="38100" marR="38100" marT="38100" marB="3810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600" dirty="0">
                          <a:effectLst/>
                        </a:rPr>
                        <a:t>TWO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two replica nodes.</a:t>
                      </a:r>
                    </a:p>
                  </a:txBody>
                  <a:tcPr marL="38100" marR="38100" marT="38100" marB="3810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600">
                          <a:effectLst/>
                        </a:rPr>
                        <a:t>THREE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three replica nodes.</a:t>
                      </a:r>
                    </a:p>
                  </a:txBody>
                  <a:tcPr marL="38100" marR="38100" marT="38100" marB="3810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600">
                          <a:effectLst/>
                        </a:rPr>
                        <a:t>LOCAL_ONE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sent to, and successfully acknowledged by, at least one replica node in the local data center.</a:t>
                      </a:r>
                    </a:p>
                  </a:txBody>
                  <a:tcPr marL="38100" marR="38100" marT="38100" marB="38100"/>
                </a:tc>
                <a:extLst>
                  <a:ext uri="{0D108BD9-81ED-4DB2-BD59-A6C34878D82A}">
                    <a16:rowId xmlns:a16="http://schemas.microsoft.com/office/drawing/2014/main" val="10007"/>
                  </a:ext>
                </a:extLst>
              </a:tr>
            </a:tbl>
          </a:graphicData>
        </a:graphic>
      </p:graphicFrame>
      <p:sp>
        <p:nvSpPr>
          <p:cNvPr id="5" name="TextBox 4"/>
          <p:cNvSpPr txBox="1"/>
          <p:nvPr/>
        </p:nvSpPr>
        <p:spPr>
          <a:xfrm>
            <a:off x="4876800" y="152400"/>
            <a:ext cx="4038600" cy="923330"/>
          </a:xfrm>
          <a:prstGeom prst="rect">
            <a:avLst/>
          </a:prstGeom>
          <a:noFill/>
        </p:spPr>
        <p:txBody>
          <a:bodyPr wrap="square" rtlCol="0">
            <a:spAutoFit/>
          </a:bodyPr>
          <a:lstStyle/>
          <a:p>
            <a:r>
              <a:rPr lang="en-US" dirty="0"/>
              <a:t>How many replicas write must be succeed before sending out an acknowledgement to client application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assandra Query Language | Benefits of Cassandra Query Language">
            <a:extLst>
              <a:ext uri="{FF2B5EF4-FFF2-40B4-BE49-F238E27FC236}">
                <a16:creationId xmlns:a16="http://schemas.microsoft.com/office/drawing/2014/main" id="{E2D84B4D-6E36-494D-8E21-31C01FECA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10"/>
          <a:stretch/>
        </p:blipFill>
        <p:spPr bwMode="auto">
          <a:xfrm>
            <a:off x="44450" y="971550"/>
            <a:ext cx="9055100" cy="45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02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p:cNvSpPr>
            <a:spLocks noGrp="1"/>
          </p:cNvSpPr>
          <p:nvPr>
            <p:ph sz="quarter" idx="1"/>
          </p:nvPr>
        </p:nvSpPr>
        <p:spPr/>
        <p:txBody>
          <a:bodyPr/>
          <a:lstStyle/>
          <a:p>
            <a:r>
              <a:rPr lang="en-US" dirty="0"/>
              <a:t>A prompt to work with CQL or separate application language drivers.</a:t>
            </a:r>
          </a:p>
          <a:p>
            <a:r>
              <a:rPr lang="en-US" dirty="0"/>
              <a:t>Users can access Cassandra through its nodes using Cassandra Query Language (CQL). CQL treats the database </a:t>
            </a:r>
            <a:r>
              <a:rPr lang="en-US" b="1" dirty="0"/>
              <a:t>(</a:t>
            </a:r>
            <a:r>
              <a:rPr lang="en-US" b="1" dirty="0" err="1"/>
              <a:t>Keyspace</a:t>
            </a:r>
            <a:r>
              <a:rPr lang="en-US" b="1" dirty="0"/>
              <a:t>)</a:t>
            </a:r>
            <a:r>
              <a:rPr lang="en-US" dirty="0"/>
              <a:t> as a container of tables.</a:t>
            </a:r>
          </a:p>
          <a:p>
            <a:r>
              <a:rPr lang="en-US" dirty="0"/>
              <a:t>Programmers use </a:t>
            </a:r>
            <a:r>
              <a:rPr lang="en-US" b="1" dirty="0" err="1"/>
              <a:t>cqlsh</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Shell Commands (</a:t>
            </a:r>
            <a:r>
              <a:rPr lang="en-US" b="1" dirty="0" err="1"/>
              <a:t>cqlsh</a:t>
            </a:r>
            <a:r>
              <a:rPr lang="en-US" b="1" dirty="0"/>
              <a:t>)</a:t>
            </a:r>
            <a:endParaRPr lang="en-US" dirty="0"/>
          </a:p>
        </p:txBody>
      </p:sp>
      <p:sp>
        <p:nvSpPr>
          <p:cNvPr id="3" name="Content Placeholder 2"/>
          <p:cNvSpPr>
            <a:spLocks noGrp="1"/>
          </p:cNvSpPr>
          <p:nvPr>
            <p:ph sz="quarter" idx="1"/>
          </p:nvPr>
        </p:nvSpPr>
        <p:spPr/>
        <p:txBody>
          <a:bodyPr/>
          <a:lstStyle/>
          <a:p>
            <a:r>
              <a:rPr lang="en-US" b="1" dirty="0"/>
              <a:t>HELP</a:t>
            </a:r>
            <a:r>
              <a:rPr lang="en-US" dirty="0"/>
              <a:t> - Displays help topics for all </a:t>
            </a:r>
            <a:r>
              <a:rPr lang="en-US" dirty="0" err="1"/>
              <a:t>cqlsh</a:t>
            </a:r>
            <a:r>
              <a:rPr lang="en-US" dirty="0"/>
              <a:t> commands.</a:t>
            </a:r>
          </a:p>
          <a:p>
            <a:r>
              <a:rPr lang="en-US" b="1" dirty="0"/>
              <a:t>CAPTURE</a:t>
            </a:r>
            <a:r>
              <a:rPr lang="en-US" dirty="0"/>
              <a:t> - Captures the output of a command and adds it to a file.</a:t>
            </a:r>
          </a:p>
          <a:p>
            <a:r>
              <a:rPr lang="en-US" b="1" dirty="0"/>
              <a:t>CONSISTENCY</a:t>
            </a:r>
            <a:r>
              <a:rPr lang="en-US" dirty="0"/>
              <a:t> - Shows the current consistency level, or sets a new consistency level.</a:t>
            </a:r>
          </a:p>
          <a:p>
            <a:r>
              <a:rPr lang="en-US" b="1" dirty="0"/>
              <a:t>COPY</a:t>
            </a:r>
            <a:r>
              <a:rPr lang="en-US" dirty="0"/>
              <a:t> - Copies data to and from Cassandra.</a:t>
            </a:r>
          </a:p>
          <a:p>
            <a:r>
              <a:rPr lang="en-US" b="1" dirty="0"/>
              <a:t>DESCRIBE</a:t>
            </a:r>
            <a:r>
              <a:rPr lang="en-US" dirty="0"/>
              <a:t> - Describes the current cluster of Cassandra and its objects.</a:t>
            </a:r>
          </a:p>
          <a:p>
            <a:r>
              <a:rPr lang="en-US" b="1" dirty="0"/>
              <a:t>EXPAND</a:t>
            </a:r>
            <a:r>
              <a:rPr lang="en-US" dirty="0"/>
              <a:t> - Expands the output of a query vertically.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cqlsh</a:t>
            </a:r>
            <a:r>
              <a:rPr lang="en-US" dirty="0"/>
              <a:t> cont…</a:t>
            </a:r>
          </a:p>
        </p:txBody>
      </p:sp>
      <p:sp>
        <p:nvSpPr>
          <p:cNvPr id="3" name="Content Placeholder 2"/>
          <p:cNvSpPr>
            <a:spLocks noGrp="1"/>
          </p:cNvSpPr>
          <p:nvPr>
            <p:ph sz="quarter" idx="1"/>
          </p:nvPr>
        </p:nvSpPr>
        <p:spPr/>
        <p:txBody>
          <a:bodyPr/>
          <a:lstStyle/>
          <a:p>
            <a:r>
              <a:rPr lang="en-US" b="1" dirty="0"/>
              <a:t>EXIT</a:t>
            </a:r>
            <a:r>
              <a:rPr lang="en-US" dirty="0"/>
              <a:t> - Using this command, you can terminate </a:t>
            </a:r>
            <a:r>
              <a:rPr lang="en-US" dirty="0" err="1"/>
              <a:t>cqlsh</a:t>
            </a:r>
            <a:r>
              <a:rPr lang="en-US" dirty="0"/>
              <a:t>.</a:t>
            </a:r>
          </a:p>
          <a:p>
            <a:r>
              <a:rPr lang="en-US" b="1" dirty="0"/>
              <a:t>PAGING</a:t>
            </a:r>
            <a:r>
              <a:rPr lang="en-US" dirty="0"/>
              <a:t> - Enables or disables query paging.</a:t>
            </a:r>
          </a:p>
          <a:p>
            <a:r>
              <a:rPr lang="en-US" b="1" dirty="0"/>
              <a:t>SHOW</a:t>
            </a:r>
            <a:r>
              <a:rPr lang="en-US" dirty="0"/>
              <a:t> - Displays the details of current </a:t>
            </a:r>
            <a:r>
              <a:rPr lang="en-US" dirty="0" err="1"/>
              <a:t>cqlsh</a:t>
            </a:r>
            <a:r>
              <a:rPr lang="en-US" dirty="0"/>
              <a:t> session such as Cassandra version, host, or data type assumptions.</a:t>
            </a:r>
          </a:p>
          <a:p>
            <a:r>
              <a:rPr lang="en-US" b="1" dirty="0"/>
              <a:t>SOURCE</a:t>
            </a:r>
            <a:r>
              <a:rPr lang="en-US" dirty="0"/>
              <a:t> - Executes a file that contains CQL statements.</a:t>
            </a:r>
          </a:p>
          <a:p>
            <a:r>
              <a:rPr lang="en-US" b="1" dirty="0"/>
              <a:t>TRACING</a:t>
            </a:r>
            <a:r>
              <a:rPr lang="en-US" dirty="0"/>
              <a:t> - Enables or disables request tracing.</a:t>
            </a:r>
          </a:p>
          <a:p>
            <a:endParaRPr lang="en-US"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Commands</a:t>
            </a:r>
            <a:endParaRPr lang="en-US" dirty="0"/>
          </a:p>
        </p:txBody>
      </p:sp>
      <p:sp>
        <p:nvSpPr>
          <p:cNvPr id="3" name="Content Placeholder 2"/>
          <p:cNvSpPr>
            <a:spLocks noGrp="1"/>
          </p:cNvSpPr>
          <p:nvPr>
            <p:ph sz="quarter" idx="1"/>
          </p:nvPr>
        </p:nvSpPr>
        <p:spPr/>
        <p:txBody>
          <a:bodyPr/>
          <a:lstStyle/>
          <a:p>
            <a:r>
              <a:rPr lang="en-US" b="1" dirty="0"/>
              <a:t>CREATE KEYSPACE</a:t>
            </a:r>
            <a:r>
              <a:rPr lang="en-US" dirty="0"/>
              <a:t> - Creates a </a:t>
            </a:r>
            <a:r>
              <a:rPr lang="en-US" dirty="0" err="1"/>
              <a:t>KeySpace</a:t>
            </a:r>
            <a:r>
              <a:rPr lang="en-US" dirty="0"/>
              <a:t> in Cassandra.</a:t>
            </a:r>
          </a:p>
          <a:p>
            <a:r>
              <a:rPr lang="en-US" b="1" dirty="0"/>
              <a:t>USE</a:t>
            </a:r>
            <a:r>
              <a:rPr lang="en-US" dirty="0"/>
              <a:t> - Connects to a created </a:t>
            </a:r>
            <a:r>
              <a:rPr lang="en-US" dirty="0" err="1"/>
              <a:t>KeySpace</a:t>
            </a:r>
            <a:r>
              <a:rPr lang="en-US" dirty="0"/>
              <a:t>.</a:t>
            </a:r>
          </a:p>
          <a:p>
            <a:r>
              <a:rPr lang="en-US" b="1" dirty="0"/>
              <a:t>ALTER KEYSPACE</a:t>
            </a:r>
            <a:r>
              <a:rPr lang="en-US" dirty="0"/>
              <a:t> - Changes the properties of a </a:t>
            </a:r>
            <a:r>
              <a:rPr lang="en-US" dirty="0" err="1"/>
              <a:t>KeySpace</a:t>
            </a:r>
            <a:r>
              <a:rPr lang="en-US" dirty="0"/>
              <a:t>.</a:t>
            </a:r>
          </a:p>
          <a:p>
            <a:r>
              <a:rPr lang="en-US" b="1" dirty="0"/>
              <a:t>DROP KEYSPACE</a:t>
            </a:r>
            <a:r>
              <a:rPr lang="en-US" dirty="0"/>
              <a:t> - Removes a </a:t>
            </a:r>
            <a:r>
              <a:rPr lang="en-US" dirty="0" err="1"/>
              <a:t>KeySpace</a:t>
            </a:r>
            <a:endParaRPr lang="en-US" dirty="0"/>
          </a:p>
          <a:p>
            <a:r>
              <a:rPr lang="en-US" b="1" dirty="0"/>
              <a:t>CREATE TABLE</a:t>
            </a:r>
            <a:r>
              <a:rPr lang="en-US" dirty="0"/>
              <a:t> - Creates a table in a </a:t>
            </a:r>
            <a:r>
              <a:rPr lang="en-US" dirty="0" err="1"/>
              <a:t>KeySpace</a:t>
            </a:r>
            <a:r>
              <a:rPr lang="en-US" dirty="0"/>
              <a:t>.</a:t>
            </a:r>
          </a:p>
          <a:p>
            <a:r>
              <a:rPr lang="en-US" b="1" dirty="0"/>
              <a:t>ALTER TABLE</a:t>
            </a:r>
            <a:r>
              <a:rPr lang="en-US" dirty="0"/>
              <a:t> - Modifies the column properties of a table.</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Com cont…</a:t>
            </a:r>
            <a:endParaRPr lang="en-US" dirty="0"/>
          </a:p>
        </p:txBody>
      </p:sp>
      <p:sp>
        <p:nvSpPr>
          <p:cNvPr id="3" name="Content Placeholder 2"/>
          <p:cNvSpPr>
            <a:spLocks noGrp="1"/>
          </p:cNvSpPr>
          <p:nvPr>
            <p:ph sz="quarter" idx="1"/>
          </p:nvPr>
        </p:nvSpPr>
        <p:spPr/>
        <p:txBody>
          <a:bodyPr/>
          <a:lstStyle/>
          <a:p>
            <a:r>
              <a:rPr lang="en-US" b="1" dirty="0"/>
              <a:t>DROP TABLE</a:t>
            </a:r>
            <a:r>
              <a:rPr lang="en-US" dirty="0"/>
              <a:t> - Removes a table.</a:t>
            </a:r>
          </a:p>
          <a:p>
            <a:r>
              <a:rPr lang="en-US" b="1" dirty="0"/>
              <a:t>TRUNCATE</a:t>
            </a:r>
            <a:r>
              <a:rPr lang="en-US" dirty="0"/>
              <a:t> - Removes all the data from a table.</a:t>
            </a:r>
          </a:p>
          <a:p>
            <a:r>
              <a:rPr lang="en-US" b="1" dirty="0"/>
              <a:t>CREATE INDEX</a:t>
            </a:r>
            <a:r>
              <a:rPr lang="en-US" dirty="0"/>
              <a:t> - Defines a new index on a single column of a table.</a:t>
            </a:r>
          </a:p>
          <a:p>
            <a:r>
              <a:rPr lang="en-US" b="1" dirty="0"/>
              <a:t>DROP INDEX</a:t>
            </a:r>
            <a:r>
              <a:rPr lang="en-US" dirty="0"/>
              <a:t> - Deletes a named index.</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Manipulation </a:t>
            </a:r>
            <a:r>
              <a:rPr lang="en-US" b="1" dirty="0" err="1"/>
              <a:t>Cmnds</a:t>
            </a:r>
            <a:endParaRPr lang="en-US" dirty="0"/>
          </a:p>
        </p:txBody>
      </p:sp>
      <p:sp>
        <p:nvSpPr>
          <p:cNvPr id="3" name="Content Placeholder 2"/>
          <p:cNvSpPr>
            <a:spLocks noGrp="1"/>
          </p:cNvSpPr>
          <p:nvPr>
            <p:ph sz="quarter" idx="1"/>
          </p:nvPr>
        </p:nvSpPr>
        <p:spPr/>
        <p:txBody>
          <a:bodyPr/>
          <a:lstStyle/>
          <a:p>
            <a:r>
              <a:rPr lang="en-US" b="1" dirty="0"/>
              <a:t>INSERT</a:t>
            </a:r>
            <a:r>
              <a:rPr lang="en-US" dirty="0"/>
              <a:t> - Adds columns for a row in a table.</a:t>
            </a:r>
          </a:p>
          <a:p>
            <a:r>
              <a:rPr lang="en-US" b="1" dirty="0"/>
              <a:t>UPDATE</a:t>
            </a:r>
            <a:r>
              <a:rPr lang="en-US" dirty="0"/>
              <a:t> - Updates a column of a row.</a:t>
            </a:r>
          </a:p>
          <a:p>
            <a:r>
              <a:rPr lang="en-US" b="1" dirty="0"/>
              <a:t>DELETE</a:t>
            </a:r>
            <a:r>
              <a:rPr lang="en-US" dirty="0"/>
              <a:t> - Deletes data from a table.</a:t>
            </a:r>
          </a:p>
          <a:p>
            <a:r>
              <a:rPr lang="en-US" b="1" dirty="0"/>
              <a:t>BATCH</a:t>
            </a:r>
            <a:r>
              <a:rPr lang="en-US" dirty="0"/>
              <a:t> - Executes multiple DML statements at once.</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Clauses</a:t>
            </a:r>
            <a:endParaRPr lang="en-US" dirty="0"/>
          </a:p>
        </p:txBody>
      </p:sp>
      <p:sp>
        <p:nvSpPr>
          <p:cNvPr id="3" name="Content Placeholder 2"/>
          <p:cNvSpPr>
            <a:spLocks noGrp="1"/>
          </p:cNvSpPr>
          <p:nvPr>
            <p:ph sz="quarter" idx="1"/>
          </p:nvPr>
        </p:nvSpPr>
        <p:spPr/>
        <p:txBody>
          <a:bodyPr/>
          <a:lstStyle/>
          <a:p>
            <a:r>
              <a:rPr lang="en-US" b="1" dirty="0"/>
              <a:t>SELECT</a:t>
            </a:r>
            <a:r>
              <a:rPr lang="en-US" dirty="0"/>
              <a:t> - This clause reads data from a table</a:t>
            </a:r>
          </a:p>
          <a:p>
            <a:r>
              <a:rPr lang="en-US" b="1" dirty="0"/>
              <a:t>WHERE</a:t>
            </a:r>
            <a:r>
              <a:rPr lang="en-US" dirty="0"/>
              <a:t> - The where clause is used along with select to read a specific data.</a:t>
            </a:r>
          </a:p>
          <a:p>
            <a:r>
              <a:rPr lang="en-US" b="1" dirty="0"/>
              <a:t>ORDERBY</a:t>
            </a:r>
            <a:r>
              <a:rPr lang="en-US" dirty="0"/>
              <a:t> - The </a:t>
            </a:r>
            <a:r>
              <a:rPr lang="en-US" dirty="0" err="1"/>
              <a:t>orderby</a:t>
            </a:r>
            <a:r>
              <a:rPr lang="en-US" dirty="0"/>
              <a:t> clause is used along with select to read a specific data in a specific order.</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a:t>
            </a:r>
            <a:r>
              <a:rPr lang="en-US" b="1" dirty="0" err="1"/>
              <a:t>Keyspace</a:t>
            </a:r>
            <a:endParaRPr lang="en-US" dirty="0"/>
          </a:p>
        </p:txBody>
      </p:sp>
      <p:sp>
        <p:nvSpPr>
          <p:cNvPr id="3" name="Content Placeholder 2"/>
          <p:cNvSpPr>
            <a:spLocks noGrp="1"/>
          </p:cNvSpPr>
          <p:nvPr>
            <p:ph sz="quarter" idx="1"/>
          </p:nvPr>
        </p:nvSpPr>
        <p:spPr/>
        <p:txBody>
          <a:bodyPr/>
          <a:lstStyle/>
          <a:p>
            <a:r>
              <a:rPr lang="en-US" dirty="0"/>
              <a:t>To create a </a:t>
            </a:r>
            <a:r>
              <a:rPr lang="en-US" dirty="0" err="1"/>
              <a:t>keyspace</a:t>
            </a:r>
            <a:r>
              <a:rPr lang="en-US" dirty="0"/>
              <a:t> by the name “Students”</a:t>
            </a:r>
          </a:p>
          <a:p>
            <a:endParaRPr lang="en-US" dirty="0"/>
          </a:p>
          <a:p>
            <a:endParaRPr lang="en-US" dirty="0"/>
          </a:p>
          <a:p>
            <a:endParaRPr lang="en-US" dirty="0"/>
          </a:p>
          <a:p>
            <a:endParaRPr lang="en-US" dirty="0"/>
          </a:p>
          <a:p>
            <a:r>
              <a:rPr lang="en-US" dirty="0"/>
              <a:t>To describe all the existing </a:t>
            </a:r>
            <a:r>
              <a:rPr lang="en-US" dirty="0" err="1"/>
              <a:t>keyspaces</a:t>
            </a:r>
            <a:endParaRPr lang="en-US" dirty="0"/>
          </a:p>
          <a:p>
            <a:endParaRPr lang="en-US" dirty="0"/>
          </a:p>
          <a:p>
            <a:endParaRPr lang="en-US" dirty="0"/>
          </a:p>
          <a:p>
            <a:endParaRPr lang="en-US" dirty="0"/>
          </a:p>
          <a:p>
            <a:endParaRPr lang="en-US" dirty="0"/>
          </a:p>
        </p:txBody>
      </p:sp>
      <p:sp>
        <p:nvSpPr>
          <p:cNvPr id="4" name="TextBox 3"/>
          <p:cNvSpPr txBox="1"/>
          <p:nvPr/>
        </p:nvSpPr>
        <p:spPr>
          <a:xfrm>
            <a:off x="990600" y="2209800"/>
            <a:ext cx="7391400" cy="193899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CREATE KEYSPACE Students WITH REPLICATION = {</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'class': '</a:t>
            </a:r>
            <a:r>
              <a:rPr lang="en-US" sz="2400" b="1" dirty="0" err="1">
                <a:latin typeface="Courier New" pitchFamily="49" charset="0"/>
                <a:cs typeface="Courier New" pitchFamily="49" charset="0"/>
              </a:rPr>
              <a:t>SimpleStrategy</a:t>
            </a:r>
            <a:r>
              <a:rPr lang="en-US" sz="2400" b="1" dirty="0">
                <a:latin typeface="Courier New" pitchFamily="49" charset="0"/>
                <a:cs typeface="Courier New" pitchFamily="49" charset="0"/>
              </a:rPr>
              <a:t>',</a:t>
            </a:r>
            <a:endParaRPr lang="en-US" sz="2400" dirty="0">
              <a:latin typeface="Courier New" pitchFamily="49" charset="0"/>
              <a:cs typeface="Courier New" pitchFamily="49" charset="0"/>
            </a:endParaRPr>
          </a:p>
          <a:p>
            <a:pPr algn="just">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replication_factor</a:t>
            </a:r>
            <a:r>
              <a:rPr lang="en-US" sz="2400" b="1" dirty="0">
                <a:latin typeface="Courier New" pitchFamily="49" charset="0"/>
                <a:cs typeface="Courier New" pitchFamily="49" charset="0"/>
              </a:rPr>
              <a:t>': 1</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a:t>
            </a:r>
            <a:endParaRPr lang="en-US" sz="2400" dirty="0">
              <a:latin typeface="Courier New" pitchFamily="49" charset="0"/>
              <a:cs typeface="Courier New" pitchFamily="49" charset="0"/>
            </a:endParaRPr>
          </a:p>
        </p:txBody>
      </p:sp>
      <p:sp>
        <p:nvSpPr>
          <p:cNvPr id="5" name="TextBox 4"/>
          <p:cNvSpPr txBox="1"/>
          <p:nvPr/>
        </p:nvSpPr>
        <p:spPr>
          <a:xfrm>
            <a:off x="1066800" y="4724400"/>
            <a:ext cx="7391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DESCRIBE KEYSPACES;</a:t>
            </a:r>
            <a:endParaRPr lang="en-US" sz="2400" dirty="0">
              <a:latin typeface="Courier New" pitchFamily="49" charset="0"/>
              <a:cs typeface="Courier New"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pPr algn="just"/>
            <a:r>
              <a:rPr lang="en-US" dirty="0"/>
              <a:t>It is a column-oriented database designed to support peer-to-peer symmetric nodes instead of the </a:t>
            </a:r>
            <a:r>
              <a:rPr lang="en-US" dirty="0" err="1"/>
              <a:t>master</a:t>
            </a:r>
            <a:r>
              <a:rPr lang="en-US" dirty="0" err="1">
                <a:sym typeface="Symbol" panose="05050102010706020507" pitchFamily="18" charset="2"/>
              </a:rPr>
              <a:t></a:t>
            </a:r>
            <a:r>
              <a:rPr lang="en-US" dirty="0" err="1"/>
              <a:t>slave</a:t>
            </a:r>
            <a:r>
              <a:rPr lang="en-US" dirty="0"/>
              <a:t> architecture.</a:t>
            </a:r>
          </a:p>
          <a:p>
            <a:pPr algn="just"/>
            <a:r>
              <a:rPr lang="en-IN" dirty="0"/>
              <a:t>It presents a partitioned wide column storage model with eventually consistent semantics.</a:t>
            </a:r>
            <a:endParaRPr lang="en-US" dirty="0"/>
          </a:p>
          <a:p>
            <a:pPr algn="just"/>
            <a:r>
              <a:rPr lang="en-IN" dirty="0"/>
              <a:t>Cassandra does NOT COMPROMISE on availability.</a:t>
            </a:r>
          </a:p>
          <a:p>
            <a:pPr lvl="1" algn="just"/>
            <a:r>
              <a:rPr lang="en-IN" dirty="0"/>
              <a:t>It does not have master slave architecture</a:t>
            </a:r>
          </a:p>
          <a:p>
            <a:pPr lvl="1" algn="just"/>
            <a:r>
              <a:rPr lang="en-IN" dirty="0"/>
              <a:t>Beneficial for business critical applications that needs to be up and running always, cannot afford to go down.</a:t>
            </a:r>
          </a:p>
        </p:txBody>
      </p:sp>
    </p:spTree>
    <p:extLst>
      <p:ext uri="{BB962C8B-B14F-4D97-AF65-F5344CB8AC3E}">
        <p14:creationId xmlns:p14="http://schemas.microsoft.com/office/powerpoint/2010/main" val="2970728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Table</a:t>
            </a:r>
            <a:endParaRPr lang="en-US" dirty="0"/>
          </a:p>
        </p:txBody>
      </p:sp>
      <p:sp>
        <p:nvSpPr>
          <p:cNvPr id="3" name="Content Placeholder 2"/>
          <p:cNvSpPr>
            <a:spLocks noGrp="1"/>
          </p:cNvSpPr>
          <p:nvPr>
            <p:ph sz="quarter" idx="1"/>
          </p:nvPr>
        </p:nvSpPr>
        <p:spPr/>
        <p:txBody>
          <a:bodyPr/>
          <a:lstStyle/>
          <a:p>
            <a:r>
              <a:rPr lang="en-US" dirty="0"/>
              <a:t>To create a column family or table by the name “</a:t>
            </a:r>
            <a:r>
              <a:rPr lang="en-US" dirty="0" err="1"/>
              <a:t>student_info</a:t>
            </a:r>
            <a:r>
              <a:rPr lang="en-US" dirty="0"/>
              <a:t>”.</a:t>
            </a:r>
          </a:p>
          <a:p>
            <a:endParaRPr lang="en-US" dirty="0"/>
          </a:p>
          <a:p>
            <a:endParaRPr lang="en-US" dirty="0"/>
          </a:p>
        </p:txBody>
      </p:sp>
      <p:sp>
        <p:nvSpPr>
          <p:cNvPr id="4" name="TextBox 3"/>
          <p:cNvSpPr txBox="1"/>
          <p:nvPr/>
        </p:nvSpPr>
        <p:spPr>
          <a:xfrm>
            <a:off x="1524000" y="2895600"/>
            <a:ext cx="6705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800" b="1" dirty="0">
                <a:latin typeface="Courier New" pitchFamily="49" charset="0"/>
                <a:cs typeface="Courier New" pitchFamily="49" charset="0"/>
              </a:rPr>
              <a:t>CREATE TABLE </a:t>
            </a:r>
            <a:r>
              <a:rPr lang="en-US" sz="2800" b="1" dirty="0" err="1">
                <a:latin typeface="Courier New" pitchFamily="49" charset="0"/>
                <a:cs typeface="Courier New" pitchFamily="49" charset="0"/>
              </a:rPr>
              <a:t>Student_Info</a:t>
            </a: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RollNo</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i="1" dirty="0">
                <a:latin typeface="Courier New" pitchFamily="49" charset="0"/>
                <a:cs typeface="Courier New" pitchFamily="49" charset="0"/>
              </a:rPr>
              <a:t>PRIMARY KEY</a:t>
            </a:r>
            <a:r>
              <a:rPr lang="en-US" sz="2800" b="1" dirty="0">
                <a:latin typeface="Courier New" pitchFamily="49" charset="0"/>
                <a:cs typeface="Courier New" pitchFamily="49" charset="0"/>
              </a:rPr>
              <a: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StudName</a:t>
            </a:r>
            <a:r>
              <a:rPr lang="en-US" sz="2800" b="1" dirty="0">
                <a:latin typeface="Courier New" pitchFamily="49" charset="0"/>
                <a:cs typeface="Courier New" pitchFamily="49" charset="0"/>
              </a:rPr>
              <a:t> text,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DateofJoining</a:t>
            </a:r>
            <a:r>
              <a:rPr lang="en-US" sz="2800" b="1" dirty="0">
                <a:latin typeface="Courier New" pitchFamily="49" charset="0"/>
                <a:cs typeface="Courier New" pitchFamily="49" charset="0"/>
              </a:rPr>
              <a:t> timestamp,</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LastExamPercent</a:t>
            </a:r>
            <a:r>
              <a:rPr lang="en-US" sz="2800" b="1" dirty="0">
                <a:latin typeface="Courier New" pitchFamily="49" charset="0"/>
                <a:cs typeface="Courier New" pitchFamily="49" charset="0"/>
              </a:rPr>
              <a:t> double</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List of columns</a:t>
            </a:r>
          </a:p>
          <a:p>
            <a:r>
              <a:rPr lang="en-US" dirty="0"/>
              <a:t>No sizes?</a:t>
            </a:r>
          </a:p>
          <a:p>
            <a:r>
              <a:rPr lang="en-US" dirty="0"/>
              <a:t>First item in PRIMARY KEY is the partition key</a:t>
            </a:r>
          </a:p>
          <a:p>
            <a:r>
              <a:rPr lang="en-US" dirty="0"/>
              <a:t>Primary can be</a:t>
            </a:r>
          </a:p>
          <a:p>
            <a:pPr>
              <a:buNone/>
            </a:pPr>
            <a:r>
              <a:rPr lang="en-US" dirty="0"/>
              <a:t>   simple or composite</a:t>
            </a:r>
          </a:p>
        </p:txBody>
      </p:sp>
      <p:sp>
        <p:nvSpPr>
          <p:cNvPr id="4" name="TextBox 3"/>
          <p:cNvSpPr txBox="1"/>
          <p:nvPr/>
        </p:nvSpPr>
        <p:spPr>
          <a:xfrm>
            <a:off x="3886200" y="3505200"/>
            <a:ext cx="3886200" cy="286232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b="1" dirty="0">
                <a:latin typeface="Courier New" pitchFamily="49" charset="0"/>
                <a:cs typeface="Courier New" pitchFamily="49" charset="0"/>
              </a:rPr>
              <a:t>create table users (</a:t>
            </a:r>
          </a:p>
          <a:p>
            <a:r>
              <a:rPr lang="en-US" sz="2000" b="1" dirty="0">
                <a:latin typeface="Courier New" pitchFamily="49" charset="0"/>
                <a:cs typeface="Courier New" pitchFamily="49" charset="0"/>
              </a:rPr>
              <a:t>username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firstname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lastname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email list &lt;</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&gt;,</a:t>
            </a:r>
          </a:p>
          <a:p>
            <a:r>
              <a:rPr lang="en-US" sz="2000" b="1" dirty="0">
                <a:latin typeface="Courier New" pitchFamily="49" charset="0"/>
                <a:cs typeface="Courier New" pitchFamily="49" charset="0"/>
              </a:rPr>
              <a:t>password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created_date</a:t>
            </a:r>
            <a:r>
              <a:rPr lang="en-US" sz="2000" b="1" dirty="0">
                <a:latin typeface="Courier New" pitchFamily="49" charset="0"/>
                <a:cs typeface="Courier New" pitchFamily="49" charset="0"/>
              </a:rPr>
              <a:t> timestamp,</a:t>
            </a:r>
          </a:p>
          <a:p>
            <a:r>
              <a:rPr lang="en-US" sz="2000" b="1" dirty="0">
                <a:latin typeface="Courier New" pitchFamily="49" charset="0"/>
                <a:cs typeface="Courier New" pitchFamily="49" charset="0"/>
              </a:rPr>
              <a:t>PRIMARY KEY (username)</a:t>
            </a:r>
          </a:p>
          <a:p>
            <a:r>
              <a:rPr lang="en-US" sz="2000" b="1" dirty="0">
                <a:latin typeface="Courier New" pitchFamily="49" charset="0"/>
                <a:cs typeface="Courier New" pitchFamily="49" charset="0"/>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p:txBody>
          <a:bodyPr/>
          <a:lstStyle/>
          <a:p>
            <a:r>
              <a:rPr lang="en-US" dirty="0">
                <a:solidFill>
                  <a:srgbClr val="242729"/>
                </a:solidFill>
                <a:latin typeface="Arial"/>
              </a:rPr>
              <a:t>The primary key may be </a:t>
            </a:r>
            <a:r>
              <a:rPr lang="en-US" b="1" i="1" dirty="0">
                <a:solidFill>
                  <a:srgbClr val="242729"/>
                </a:solidFill>
                <a:latin typeface="Arial"/>
              </a:rPr>
              <a:t>SIMPLE</a:t>
            </a:r>
          </a:p>
          <a:p>
            <a:endParaRPr lang="en-US" b="1" i="1" dirty="0">
              <a:solidFill>
                <a:srgbClr val="242729"/>
              </a:solidFill>
              <a:latin typeface="Arial"/>
            </a:endParaRPr>
          </a:p>
          <a:p>
            <a:endParaRPr lang="en-US" dirty="0">
              <a:solidFill>
                <a:srgbClr val="242729"/>
              </a:solidFill>
              <a:latin typeface="Arial"/>
            </a:endParaRPr>
          </a:p>
          <a:p>
            <a:pPr>
              <a:buFont typeface="Wingdings" pitchFamily="2" charset="2"/>
              <a:buChar char="q"/>
            </a:pPr>
            <a:endParaRPr lang="en-US" dirty="0">
              <a:solidFill>
                <a:srgbClr val="242729"/>
              </a:solidFill>
              <a:latin typeface="Arial"/>
            </a:endParaRPr>
          </a:p>
          <a:p>
            <a:pPr>
              <a:buFont typeface="Wingdings" pitchFamily="2" charset="2"/>
              <a:buChar char="q"/>
            </a:pPr>
            <a:r>
              <a:rPr lang="en-US" dirty="0">
                <a:solidFill>
                  <a:srgbClr val="242729"/>
                </a:solidFill>
                <a:latin typeface="Arial"/>
              </a:rPr>
              <a:t>That means that it is made by a single column.</a:t>
            </a:r>
          </a:p>
          <a:p>
            <a:endParaRPr lang="en-US" dirty="0"/>
          </a:p>
        </p:txBody>
      </p:sp>
      <p:sp>
        <p:nvSpPr>
          <p:cNvPr id="4" name="TextBox 3"/>
          <p:cNvSpPr txBox="1"/>
          <p:nvPr/>
        </p:nvSpPr>
        <p:spPr>
          <a:xfrm>
            <a:off x="1447800" y="2133600"/>
            <a:ext cx="5943600" cy="1569660"/>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lvl="2"/>
            <a:r>
              <a:rPr lang="en-US" sz="3200" dirty="0"/>
              <a:t>create table </a:t>
            </a:r>
            <a:r>
              <a:rPr lang="en-US" sz="3200" dirty="0" err="1"/>
              <a:t>stackoverflow</a:t>
            </a:r>
            <a:r>
              <a:rPr lang="en-US" sz="3200" dirty="0"/>
              <a:t> ( </a:t>
            </a:r>
          </a:p>
          <a:p>
            <a:pPr lvl="2">
              <a:buNone/>
            </a:pPr>
            <a:r>
              <a:rPr lang="en-US" sz="3200" dirty="0"/>
              <a:t>	key text PRIMARY KEY, </a:t>
            </a:r>
          </a:p>
          <a:p>
            <a:pPr lvl="2">
              <a:buNone/>
            </a:pPr>
            <a:r>
              <a:rPr lang="en-US" sz="3200" dirty="0"/>
              <a:t>	data text );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p:txBody>
          <a:bodyPr/>
          <a:lstStyle/>
          <a:p>
            <a:r>
              <a:rPr lang="en-US" dirty="0"/>
              <a:t>But the primary key can also be </a:t>
            </a:r>
            <a:r>
              <a:rPr lang="en-US" b="1" i="1" dirty="0"/>
              <a:t>COMPOSITE</a:t>
            </a:r>
            <a:r>
              <a:rPr lang="en-US" dirty="0"/>
              <a:t> (aka </a:t>
            </a:r>
            <a:r>
              <a:rPr lang="en-US" b="1" i="1" dirty="0"/>
              <a:t>COMPOUND</a:t>
            </a:r>
            <a:r>
              <a:rPr lang="en-US" dirty="0"/>
              <a:t>), generated from more columns.</a:t>
            </a:r>
          </a:p>
          <a:p>
            <a:endParaRPr lang="en-US" dirty="0"/>
          </a:p>
          <a:p>
            <a:endParaRPr lang="en-US" dirty="0"/>
          </a:p>
          <a:p>
            <a:endParaRPr lang="en-US" dirty="0"/>
          </a:p>
          <a:p>
            <a:r>
              <a:rPr lang="en-US" dirty="0"/>
              <a:t>In a situation of </a:t>
            </a:r>
            <a:r>
              <a:rPr lang="en-US" b="1" i="1" dirty="0"/>
              <a:t>COMPOSITE</a:t>
            </a:r>
            <a:r>
              <a:rPr lang="en-US" dirty="0"/>
              <a:t> primary key, the "first part" of the key is called </a:t>
            </a:r>
            <a:r>
              <a:rPr lang="en-US" b="1" i="1" dirty="0"/>
              <a:t>PARTITION KEY</a:t>
            </a:r>
            <a:r>
              <a:rPr lang="en-US" dirty="0"/>
              <a:t> (in this example </a:t>
            </a:r>
            <a:r>
              <a:rPr lang="en-US" b="1" dirty="0" err="1"/>
              <a:t>key_part_one</a:t>
            </a:r>
            <a:r>
              <a:rPr lang="en-US" dirty="0"/>
              <a:t> is the partition key)</a:t>
            </a:r>
          </a:p>
          <a:p>
            <a:r>
              <a:rPr lang="en-US" dirty="0"/>
              <a:t>the second part of the key is the </a:t>
            </a:r>
            <a:r>
              <a:rPr lang="en-US" b="1" i="1" dirty="0"/>
              <a:t>CLUSTERING KEY</a:t>
            </a:r>
            <a:r>
              <a:rPr lang="en-US" dirty="0"/>
              <a:t> (</a:t>
            </a:r>
            <a:r>
              <a:rPr lang="en-US" b="1" dirty="0" err="1"/>
              <a:t>key_part_two</a:t>
            </a:r>
            <a:r>
              <a:rPr lang="en-US" dirty="0"/>
              <a:t>)</a:t>
            </a:r>
          </a:p>
        </p:txBody>
      </p:sp>
      <p:sp>
        <p:nvSpPr>
          <p:cNvPr id="4" name="TextBox 3"/>
          <p:cNvSpPr txBox="1"/>
          <p:nvPr/>
        </p:nvSpPr>
        <p:spPr>
          <a:xfrm>
            <a:off x="914400" y="2971800"/>
            <a:ext cx="7848600" cy="175432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Lucida Sans Unicode" pitchFamily="34" charset="0"/>
                <a:cs typeface="Lucida Sans Unicode" pitchFamily="34" charset="0"/>
              </a:rPr>
              <a:t>create table </a:t>
            </a:r>
            <a:r>
              <a:rPr lang="en-US" dirty="0" err="1">
                <a:latin typeface="Lucida Sans Unicode" pitchFamily="34" charset="0"/>
                <a:cs typeface="Lucida Sans Unicode" pitchFamily="34" charset="0"/>
              </a:rPr>
              <a:t>stackoverflow</a:t>
            </a:r>
            <a:r>
              <a:rPr lang="en-US" dirty="0">
                <a:latin typeface="Lucida Sans Unicode" pitchFamily="34" charset="0"/>
                <a:cs typeface="Lucida Sans Unicode" pitchFamily="34" charset="0"/>
              </a:rPr>
              <a:t> (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text,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int</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	data text, </a:t>
            </a:r>
          </a:p>
          <a:p>
            <a:r>
              <a:rPr lang="en-US" dirty="0">
                <a:latin typeface="Lucida Sans Unicode" pitchFamily="34" charset="0"/>
                <a:cs typeface="Lucida Sans Unicode" pitchFamily="34" charset="0"/>
              </a:rPr>
              <a:t>	PRIMARY KEY(</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Key and Clustering Key</a:t>
            </a:r>
            <a:endParaRPr lang="en-US" dirty="0"/>
          </a:p>
        </p:txBody>
      </p:sp>
      <p:sp>
        <p:nvSpPr>
          <p:cNvPr id="3" name="Content Placeholder 2"/>
          <p:cNvSpPr>
            <a:spLocks noGrp="1"/>
          </p:cNvSpPr>
          <p:nvPr>
            <p:ph sz="quarter" idx="1"/>
          </p:nvPr>
        </p:nvSpPr>
        <p:spPr/>
        <p:txBody>
          <a:bodyPr/>
          <a:lstStyle/>
          <a:p>
            <a:r>
              <a:rPr lang="en-US" b="1" dirty="0"/>
              <a:t>Please note that the both partition and clustering key can be made by more columns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TextBox 3"/>
          <p:cNvSpPr txBox="1"/>
          <p:nvPr/>
        </p:nvSpPr>
        <p:spPr>
          <a:xfrm>
            <a:off x="0" y="2590800"/>
            <a:ext cx="9144000" cy="3046988"/>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create table </a:t>
            </a:r>
            <a:r>
              <a:rPr lang="en-US" sz="2400" dirty="0" err="1"/>
              <a:t>stackoverflow</a:t>
            </a:r>
            <a:r>
              <a:rPr lang="en-US" sz="2400" dirty="0"/>
              <a:t> ( </a:t>
            </a:r>
          </a:p>
          <a:p>
            <a:r>
              <a:rPr lang="en-US" sz="2400" dirty="0"/>
              <a:t>	</a:t>
            </a:r>
            <a:r>
              <a:rPr lang="en-US" sz="2400" dirty="0" err="1"/>
              <a:t>k_part_one</a:t>
            </a:r>
            <a:r>
              <a:rPr lang="en-US" sz="2400" dirty="0"/>
              <a:t> text, </a:t>
            </a:r>
          </a:p>
          <a:p>
            <a:r>
              <a:rPr lang="en-US" sz="2400" dirty="0"/>
              <a:t>	</a:t>
            </a:r>
            <a:r>
              <a:rPr lang="en-US" sz="2400" dirty="0" err="1"/>
              <a:t>k_part_two</a:t>
            </a:r>
            <a:r>
              <a:rPr lang="en-US" sz="2400" dirty="0"/>
              <a:t> </a:t>
            </a:r>
            <a:r>
              <a:rPr lang="en-US" sz="2400" dirty="0" err="1"/>
              <a:t>int</a:t>
            </a:r>
            <a:r>
              <a:rPr lang="en-US" sz="2400" dirty="0"/>
              <a:t>, </a:t>
            </a:r>
          </a:p>
          <a:p>
            <a:r>
              <a:rPr lang="en-US" sz="2400" dirty="0"/>
              <a:t>	</a:t>
            </a:r>
            <a:r>
              <a:rPr lang="en-US" sz="2400" dirty="0" err="1"/>
              <a:t>k_clust_one</a:t>
            </a:r>
            <a:r>
              <a:rPr lang="en-US" sz="2400" dirty="0"/>
              <a:t> text, </a:t>
            </a:r>
          </a:p>
          <a:p>
            <a:r>
              <a:rPr lang="en-US" sz="2400" dirty="0"/>
              <a:t>	</a:t>
            </a:r>
            <a:r>
              <a:rPr lang="en-US" sz="2400" dirty="0" err="1"/>
              <a:t>k_clust_two</a:t>
            </a:r>
            <a:r>
              <a:rPr lang="en-US" sz="2400" dirty="0"/>
              <a:t> </a:t>
            </a:r>
            <a:r>
              <a:rPr lang="en-US" sz="2400" dirty="0" err="1"/>
              <a:t>int</a:t>
            </a:r>
            <a:r>
              <a:rPr lang="en-US" sz="2400" dirty="0"/>
              <a:t>, </a:t>
            </a:r>
          </a:p>
          <a:p>
            <a:r>
              <a:rPr lang="en-US" sz="2400" dirty="0"/>
              <a:t>	</a:t>
            </a:r>
            <a:r>
              <a:rPr lang="en-US" sz="2400" dirty="0" err="1"/>
              <a:t>k_clust_three</a:t>
            </a:r>
            <a:r>
              <a:rPr lang="en-US" sz="2400" dirty="0"/>
              <a:t> </a:t>
            </a:r>
            <a:r>
              <a:rPr lang="en-US" sz="2400" dirty="0" err="1"/>
              <a:t>uuid</a:t>
            </a:r>
            <a:r>
              <a:rPr lang="en-US" sz="2400" dirty="0"/>
              <a:t>, </a:t>
            </a:r>
          </a:p>
          <a:p>
            <a:r>
              <a:rPr lang="en-US" sz="2400" dirty="0"/>
              <a:t>	data text, </a:t>
            </a:r>
          </a:p>
          <a:p>
            <a:r>
              <a:rPr lang="en-US" sz="2400" dirty="0"/>
              <a:t>	PRIMARY KEY</a:t>
            </a:r>
            <a:r>
              <a:rPr lang="en-US" dirty="0"/>
              <a:t>((</a:t>
            </a:r>
            <a:r>
              <a:rPr lang="en-US" dirty="0" err="1"/>
              <a:t>k_part_one,k_part_two</a:t>
            </a:r>
            <a:r>
              <a:rPr lang="en-US" dirty="0"/>
              <a:t>), </a:t>
            </a:r>
            <a:r>
              <a:rPr lang="en-US" dirty="0" err="1"/>
              <a:t>k_clust_one</a:t>
            </a:r>
            <a:r>
              <a:rPr lang="en-US" dirty="0"/>
              <a:t>, </a:t>
            </a:r>
            <a:r>
              <a:rPr lang="en-US" dirty="0" err="1"/>
              <a:t>k_clust_two</a:t>
            </a:r>
            <a:r>
              <a:rPr lang="en-US" dirty="0"/>
              <a:t>, </a:t>
            </a:r>
            <a:r>
              <a:rPr lang="en-US" dirty="0" err="1"/>
              <a:t>k_clust_three</a:t>
            </a:r>
            <a:r>
              <a:rPr lang="en-US" dirty="0"/>
              <a:t>)</a:t>
            </a:r>
            <a:r>
              <a:rPr lang="en-US" sz="2400" dirty="0"/>
              <a:t> );</a:t>
            </a:r>
            <a:endParaRPr lang="en-US" sz="2400" b="1" dirty="0">
              <a:latin typeface="Courier New" pitchFamily="49" charset="0"/>
              <a:cs typeface="Courier New" pitchFamily="49"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sz="3200" dirty="0"/>
              <a:t>The </a:t>
            </a:r>
            <a:r>
              <a:rPr lang="en-US" sz="3200" b="1" dirty="0"/>
              <a:t>Partition Key</a:t>
            </a:r>
            <a:r>
              <a:rPr lang="en-US" sz="3200" dirty="0"/>
              <a:t> is responsible for data distribution across your nodes.</a:t>
            </a:r>
          </a:p>
          <a:p>
            <a:r>
              <a:rPr lang="en-US" sz="3200" dirty="0"/>
              <a:t>The </a:t>
            </a:r>
            <a:r>
              <a:rPr lang="en-US" sz="3200" b="1" dirty="0"/>
              <a:t>Clustering Key</a:t>
            </a:r>
            <a:r>
              <a:rPr lang="en-US" sz="3200" dirty="0"/>
              <a:t> is responsible for data sorting within the partition.</a:t>
            </a:r>
          </a:p>
          <a:p>
            <a:r>
              <a:rPr lang="en-US" sz="3200" dirty="0"/>
              <a:t>The </a:t>
            </a:r>
            <a:r>
              <a:rPr lang="en-US" sz="3200" b="1" dirty="0"/>
              <a:t>Primary Key</a:t>
            </a:r>
            <a:r>
              <a:rPr lang="en-US" sz="3200" dirty="0"/>
              <a:t> is equivalent to the </a:t>
            </a:r>
            <a:r>
              <a:rPr lang="en-US" sz="3200" b="1" dirty="0"/>
              <a:t>Partition Key</a:t>
            </a:r>
            <a:r>
              <a:rPr lang="en-US" sz="3200" dirty="0"/>
              <a:t> in a single-field-key table.</a:t>
            </a:r>
          </a:p>
          <a:p>
            <a:r>
              <a:rPr lang="en-US" sz="3200" dirty="0"/>
              <a:t>The </a:t>
            </a:r>
            <a:r>
              <a:rPr lang="en-US" sz="3200" b="1" dirty="0"/>
              <a:t>Composite/Compound Key</a:t>
            </a:r>
            <a:r>
              <a:rPr lang="en-US" sz="3200" dirty="0"/>
              <a:t> is just a multiple-columns key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sz="3200" dirty="0"/>
              <a:t>A primary key uniquely identifies a row.</a:t>
            </a:r>
          </a:p>
          <a:p>
            <a:r>
              <a:rPr lang="en-US" sz="3200" dirty="0"/>
              <a:t>A composite key is a key formed from multiple columns.</a:t>
            </a:r>
          </a:p>
          <a:p>
            <a:r>
              <a:rPr lang="en-US" sz="3200" dirty="0"/>
              <a:t>A partition key is the primary lookup to find a set of rows, i.e. a partition.</a:t>
            </a:r>
          </a:p>
          <a:p>
            <a:r>
              <a:rPr lang="en-US" sz="3200" dirty="0"/>
              <a:t>A clustering key controls how the rows are ordered in a partition (in addition to </a:t>
            </a:r>
            <a:r>
              <a:rPr lang="en-US" sz="3200" dirty="0" err="1"/>
              <a:t>writetime</a:t>
            </a:r>
            <a:r>
              <a:rPr lang="en-US" sz="3200"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612648" y="228600"/>
            <a:ext cx="8153400" cy="5867400"/>
          </a:xfrm>
        </p:spPr>
        <p:txBody>
          <a:bodyPr/>
          <a:lstStyle/>
          <a:p>
            <a:r>
              <a:rPr lang="en-US" sz="3200" dirty="0"/>
              <a:t>Examples:</a:t>
            </a:r>
          </a:p>
          <a:p>
            <a:endParaRPr lang="en-US" sz="3200" dirty="0"/>
          </a:p>
          <a:p>
            <a:pPr lvl="1"/>
            <a:r>
              <a:rPr lang="en-US" sz="2800" dirty="0"/>
              <a:t>PRIMARY KEY (a): The partition key is a.</a:t>
            </a:r>
          </a:p>
          <a:p>
            <a:pPr lvl="1"/>
            <a:r>
              <a:rPr lang="en-US" sz="2800" dirty="0"/>
              <a:t>PRIMARY KEY (a, b): The partition key is a, the clustering key is b.</a:t>
            </a:r>
          </a:p>
          <a:p>
            <a:pPr lvl="1"/>
            <a:r>
              <a:rPr lang="en-US" sz="2800" dirty="0"/>
              <a:t>PRIMARY KEY ((a, b)): The composite partition key is (a, b).</a:t>
            </a:r>
          </a:p>
          <a:p>
            <a:pPr lvl="1"/>
            <a:r>
              <a:rPr lang="en-US" sz="2800" dirty="0"/>
              <a:t>PRIMARY KEY (a, b, c): The partition key is a, the composite clustering key is (b, c).</a:t>
            </a:r>
          </a:p>
          <a:p>
            <a:pPr lvl="1"/>
            <a:r>
              <a:rPr lang="en-US" sz="2800" dirty="0"/>
              <a:t>PRIMARY KEY ((a, b), c): The composite partition key is (a, b), the clustering key is c.</a:t>
            </a:r>
          </a:p>
          <a:p>
            <a:pPr lvl="1"/>
            <a:r>
              <a:rPr lang="en-US" sz="2800" dirty="0"/>
              <a:t>PRIMARY KEY ((a, b), c, d): The composite partition key is (a, b), the composite clustering key is (c, </a:t>
            </a:r>
            <a:r>
              <a:rPr lang="en-US" sz="2800"/>
              <a:t>d).</a:t>
            </a:r>
            <a:endParaRPr lang="en-US" sz="2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tables</a:t>
            </a:r>
          </a:p>
        </p:txBody>
      </p:sp>
      <p:sp>
        <p:nvSpPr>
          <p:cNvPr id="3" name="Content Placeholder 2"/>
          <p:cNvSpPr>
            <a:spLocks noGrp="1"/>
          </p:cNvSpPr>
          <p:nvPr>
            <p:ph sz="quarter" idx="1"/>
          </p:nvPr>
        </p:nvSpPr>
        <p:spPr/>
        <p:txBody>
          <a:bodyPr/>
          <a:lstStyle/>
          <a:p>
            <a:r>
              <a:rPr lang="en-US" dirty="0"/>
              <a:t>To list all tables in current </a:t>
            </a:r>
            <a:r>
              <a:rPr lang="en-US" dirty="0" err="1"/>
              <a:t>keyspace</a:t>
            </a:r>
            <a:r>
              <a:rPr lang="en-US" dirty="0"/>
              <a:t> or in all </a:t>
            </a:r>
            <a:r>
              <a:rPr lang="en-US" dirty="0" err="1"/>
              <a:t>keyscapes</a:t>
            </a:r>
            <a:r>
              <a:rPr lang="en-US" dirty="0"/>
              <a:t> if there is no current </a:t>
            </a:r>
            <a:r>
              <a:rPr lang="en-US" dirty="0" err="1"/>
              <a:t>keyspace</a:t>
            </a:r>
            <a:r>
              <a:rPr lang="en-US" dirty="0"/>
              <a:t>.</a:t>
            </a:r>
          </a:p>
          <a:p>
            <a:r>
              <a:rPr lang="en-US" dirty="0"/>
              <a:t>DESCRIBE TABLES;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Describe table</a:t>
            </a:r>
            <a:endParaRPr lang="en-US" dirty="0"/>
          </a:p>
        </p:txBody>
      </p:sp>
      <p:sp>
        <p:nvSpPr>
          <p:cNvPr id="3" name="Content Placeholder 2"/>
          <p:cNvSpPr>
            <a:spLocks noGrp="1"/>
          </p:cNvSpPr>
          <p:nvPr>
            <p:ph sz="quarter" idx="1"/>
          </p:nvPr>
        </p:nvSpPr>
        <p:spPr>
          <a:xfrm>
            <a:off x="612648" y="1600200"/>
            <a:ext cx="8153400" cy="990600"/>
          </a:xfrm>
        </p:spPr>
        <p:txBody>
          <a:bodyPr/>
          <a:lstStyle/>
          <a:p>
            <a:r>
              <a:rPr lang="en-US" dirty="0"/>
              <a:t> This command provides the description of a table. Given below is the usage of this command.</a:t>
            </a:r>
          </a:p>
        </p:txBody>
      </p:sp>
      <p:pic>
        <p:nvPicPr>
          <p:cNvPr id="78851" name="Picture 3"/>
          <p:cNvPicPr>
            <a:picLocks noChangeAspect="1" noChangeArrowheads="1"/>
          </p:cNvPicPr>
          <p:nvPr/>
        </p:nvPicPr>
        <p:blipFill>
          <a:blip r:embed="rId2">
            <a:lum bright="-40000" contrast="10000"/>
          </a:blip>
          <a:srcRect/>
          <a:stretch>
            <a:fillRect/>
          </a:stretch>
        </p:blipFill>
        <p:spPr bwMode="auto">
          <a:xfrm>
            <a:off x="1238250" y="2514600"/>
            <a:ext cx="5619750" cy="43434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66700"/>
            <a:ext cx="8531352" cy="990600"/>
          </a:xfrm>
        </p:spPr>
        <p:txBody>
          <a:bodyPr/>
          <a:lstStyle/>
          <a:p>
            <a:r>
              <a:rPr lang="en-IN" dirty="0"/>
              <a:t>NoSQL Databases with CAP Theorem </a:t>
            </a:r>
          </a:p>
        </p:txBody>
      </p:sp>
      <p:sp>
        <p:nvSpPr>
          <p:cNvPr id="3" name="Content Placeholder 2"/>
          <p:cNvSpPr>
            <a:spLocks noGrp="1"/>
          </p:cNvSpPr>
          <p:nvPr>
            <p:ph sz="quarter" idx="1"/>
          </p:nvPr>
        </p:nvSpPr>
        <p:spPr/>
        <p:txBody>
          <a:bodyPr/>
          <a:lstStyle/>
          <a:p>
            <a:endParaRPr lang="en-IN"/>
          </a:p>
        </p:txBody>
      </p:sp>
      <p:pic>
        <p:nvPicPr>
          <p:cNvPr id="4" name="Picture 3"/>
          <p:cNvPicPr>
            <a:picLocks noChangeAspect="1"/>
          </p:cNvPicPr>
          <p:nvPr/>
        </p:nvPicPr>
        <p:blipFill rotWithShape="1">
          <a:blip r:embed="rId2"/>
          <a:srcRect t="-1" b="9805"/>
          <a:stretch/>
        </p:blipFill>
        <p:spPr>
          <a:xfrm>
            <a:off x="504825" y="1659300"/>
            <a:ext cx="8134350" cy="5122500"/>
          </a:xfrm>
          <a:prstGeom prst="rect">
            <a:avLst/>
          </a:prstGeom>
        </p:spPr>
      </p:pic>
    </p:spTree>
    <p:extLst>
      <p:ext uri="{BB962C8B-B14F-4D97-AF65-F5344CB8AC3E}">
        <p14:creationId xmlns:p14="http://schemas.microsoft.com/office/powerpoint/2010/main" val="1464630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Insert</a:t>
            </a:r>
            <a:endParaRPr lang="en-US" dirty="0"/>
          </a:p>
        </p:txBody>
      </p:sp>
      <p:sp>
        <p:nvSpPr>
          <p:cNvPr id="3" name="Content Placeholder 2"/>
          <p:cNvSpPr>
            <a:spLocks noGrp="1"/>
          </p:cNvSpPr>
          <p:nvPr>
            <p:ph sz="quarter" idx="1"/>
          </p:nvPr>
        </p:nvSpPr>
        <p:spPr/>
        <p:txBody>
          <a:bodyPr/>
          <a:lstStyle/>
          <a:p>
            <a:r>
              <a:rPr lang="en-US" sz="2800" dirty="0"/>
              <a:t>To insert data into the column family “</a:t>
            </a:r>
            <a:r>
              <a:rPr lang="en-US" sz="2800" dirty="0" err="1"/>
              <a:t>student_info</a:t>
            </a:r>
            <a:r>
              <a:rPr lang="en-US" sz="2800" dirty="0"/>
              <a:t>”.</a:t>
            </a:r>
          </a:p>
          <a:p>
            <a:pPr>
              <a:buNone/>
            </a:pPr>
            <a:r>
              <a:rPr lang="en-US" sz="2400" b="1" dirty="0">
                <a:latin typeface="Lucida Sans Unicode" pitchFamily="34" charset="0"/>
                <a:cs typeface="Lucida Sans Unicode" pitchFamily="34" charset="0"/>
              </a:rPr>
              <a:t>BEGIN BATCH</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(1,'Michael Storm','2012-03-29', 69.6)</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(2,'Stephen Fox','2013-02-27', 72.5)</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APPLY BATCH;</a:t>
            </a:r>
            <a:endParaRPr lang="en-US" sz="2400" dirty="0">
              <a:latin typeface="Lucida Sans Unicode" pitchFamily="34" charset="0"/>
              <a:cs typeface="Lucida Sans Unicode" pitchFamily="34" charset="0"/>
            </a:endParaRPr>
          </a:p>
          <a:p>
            <a:endParaRPr lang="en-US" sz="2800" dirty="0"/>
          </a:p>
          <a:p>
            <a:endParaRPr lang="en-US" sz="2800" dirty="0"/>
          </a:p>
          <a:p>
            <a:endParaRPr lang="en-US" sz="2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Insert always overwrite</a:t>
            </a:r>
          </a:p>
        </p:txBody>
      </p:sp>
      <p:sp>
        <p:nvSpPr>
          <p:cNvPr id="4" name="TextBox 3"/>
          <p:cNvSpPr txBox="1"/>
          <p:nvPr/>
        </p:nvSpPr>
        <p:spPr>
          <a:xfrm>
            <a:off x="533400" y="2514600"/>
            <a:ext cx="8229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b="1" dirty="0">
                <a:latin typeface="Courier New" pitchFamily="49" charset="0"/>
                <a:cs typeface="Courier New" pitchFamily="49" charset="0"/>
              </a:rPr>
              <a:t>Insert into </a:t>
            </a:r>
            <a:r>
              <a:rPr lang="en-US" sz="2800" dirty="0">
                <a:latin typeface="Courier New" pitchFamily="49" charset="0"/>
                <a:cs typeface="Courier New" pitchFamily="49" charset="0"/>
              </a:rPr>
              <a:t>users (username, </a:t>
            </a:r>
            <a:r>
              <a:rPr lang="en-US" sz="2800" dirty="0" err="1">
                <a:latin typeface="Courier New" pitchFamily="49" charset="0"/>
                <a:cs typeface="Courier New" pitchFamily="49" charset="0"/>
              </a:rPr>
              <a:t>firstname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lastname</a:t>
            </a:r>
            <a:r>
              <a:rPr lang="en-US" sz="2800" dirty="0">
                <a:latin typeface="Courier New" pitchFamily="49" charset="0"/>
                <a:cs typeface="Courier New" pitchFamily="49" charset="0"/>
              </a:rPr>
              <a:t>, email, password, </a:t>
            </a:r>
            <a:r>
              <a:rPr lang="en-US" sz="2800" dirty="0" err="1">
                <a:latin typeface="Courier New" pitchFamily="49" charset="0"/>
                <a:cs typeface="Courier New" pitchFamily="49" charset="0"/>
              </a:rPr>
              <a:t>created_date</a:t>
            </a:r>
            <a:r>
              <a:rPr lang="en-US" sz="2800" dirty="0">
                <a:latin typeface="Courier New" pitchFamily="49" charset="0"/>
                <a:cs typeface="Courier New" pitchFamily="49" charset="0"/>
              </a:rPr>
              <a:t>)</a:t>
            </a:r>
          </a:p>
          <a:p>
            <a:r>
              <a:rPr lang="en-US" sz="2800" b="1" dirty="0">
                <a:latin typeface="Courier New" pitchFamily="49" charset="0"/>
                <a:cs typeface="Courier New" pitchFamily="49" charset="0"/>
              </a:rPr>
              <a:t>values</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pmcfadin</a:t>
            </a:r>
            <a:r>
              <a:rPr lang="en-US" sz="2800" dirty="0">
                <a:latin typeface="Courier New" pitchFamily="49" charset="0"/>
                <a:cs typeface="Courier New" pitchFamily="49" charset="0"/>
              </a:rPr>
              <a:t>', 'Patrick', '</a:t>
            </a:r>
            <a:r>
              <a:rPr lang="en-US" sz="2800" dirty="0" err="1">
                <a:latin typeface="Courier New" pitchFamily="49" charset="0"/>
                <a:cs typeface="Courier New" pitchFamily="49" charset="0"/>
              </a:rPr>
              <a:t>McFadin</a:t>
            </a:r>
            <a:r>
              <a:rPr lang="en-US" sz="2800" dirty="0">
                <a:latin typeface="Courier New" pitchFamily="49" charset="0"/>
                <a:cs typeface="Courier New" pitchFamily="49" charset="0"/>
              </a:rPr>
              <a:t>', ['patrick@datastax.com'], 'passuser23', '2017-03-24 11:36:00');</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5105400" y="2286000"/>
            <a:ext cx="3660648" cy="3810000"/>
          </a:xfrm>
        </p:spPr>
        <p:txBody>
          <a:bodyPr/>
          <a:lstStyle/>
          <a:p>
            <a:endParaRPr lang="en-US" dirty="0"/>
          </a:p>
        </p:txBody>
      </p:sp>
      <p:sp>
        <p:nvSpPr>
          <p:cNvPr id="4" name="Rectangle 3"/>
          <p:cNvSpPr/>
          <p:nvPr/>
        </p:nvSpPr>
        <p:spPr>
          <a:xfrm>
            <a:off x="609600" y="228600"/>
            <a:ext cx="5867400" cy="4154984"/>
          </a:xfrm>
          <a:prstGeom prst="rect">
            <a:avLst/>
          </a:prstGeom>
          <a:ln>
            <a:noFill/>
          </a:ln>
        </p:spPr>
        <p:style>
          <a:lnRef idx="1">
            <a:schemeClr val="dk1"/>
          </a:lnRef>
          <a:fillRef idx="2">
            <a:schemeClr val="dk1"/>
          </a:fillRef>
          <a:effectRef idx="1">
            <a:schemeClr val="dk1"/>
          </a:effectRef>
          <a:fontRef idx="minor">
            <a:schemeClr val="dk1"/>
          </a:fontRef>
        </p:style>
        <p:txBody>
          <a:bodyPr wrap="square">
            <a:spAutoFit/>
          </a:bodyPr>
          <a:lstStyle/>
          <a:p>
            <a:r>
              <a:rPr lang="en-US" sz="2400" b="1" dirty="0">
                <a:latin typeface="Courier New" pitchFamily="49" charset="0"/>
                <a:cs typeface="Courier New" pitchFamily="49" charset="0"/>
              </a:rPr>
              <a:t>INSERT INTO </a:t>
            </a:r>
          </a:p>
          <a:p>
            <a:r>
              <a:rPr lang="en-US" sz="2400" dirty="0" err="1">
                <a:latin typeface="Courier New" pitchFamily="49" charset="0"/>
                <a:cs typeface="Courier New" pitchFamily="49" charset="0"/>
              </a:rPr>
              <a:t>simpletable</a:t>
            </a:r>
            <a:r>
              <a:rPr lang="en-US" sz="2400" dirty="0">
                <a:latin typeface="Courier New" pitchFamily="49" charset="0"/>
                <a:cs typeface="Courier New" pitchFamily="49" charset="0"/>
              </a:rPr>
              <a:t> (id, name, age) </a:t>
            </a:r>
          </a:p>
          <a:p>
            <a:r>
              <a:rPr lang="en-US" sz="2400" b="1" dirty="0">
                <a:latin typeface="Courier New" pitchFamily="49" charset="0"/>
                <a:cs typeface="Courier New" pitchFamily="49" charset="0"/>
              </a:rPr>
              <a:t>VALUES </a:t>
            </a:r>
          </a:p>
          <a:p>
            <a:r>
              <a:rPr lang="en-US" sz="2400" dirty="0">
                <a:latin typeface="Courier New" pitchFamily="49" charset="0"/>
                <a:cs typeface="Courier New" pitchFamily="49" charset="0"/>
              </a:rPr>
              <a:t>('f7a1cb71-50b4-4128-a805-fc3cd0c1623c', '</a:t>
            </a:r>
            <a:r>
              <a:rPr lang="en-US" sz="2400" dirty="0" err="1">
                <a:latin typeface="Courier New" pitchFamily="49" charset="0"/>
                <a:cs typeface="Courier New" pitchFamily="49" charset="0"/>
              </a:rPr>
              <a:t>Foo</a:t>
            </a:r>
            <a:r>
              <a:rPr lang="en-US" sz="2400" dirty="0">
                <a:latin typeface="Courier New" pitchFamily="49" charset="0"/>
                <a:cs typeface="Courier New" pitchFamily="49" charset="0"/>
              </a:rPr>
              <a:t> Bar', '42') </a:t>
            </a:r>
          </a:p>
          <a:p>
            <a:r>
              <a:rPr lang="en-US" sz="2400" dirty="0">
                <a:latin typeface="Courier New" pitchFamily="49" charset="0"/>
                <a:cs typeface="Courier New" pitchFamily="49" charset="0"/>
              </a:rPr>
              <a:t>USING </a:t>
            </a:r>
          </a:p>
          <a:p>
            <a:r>
              <a:rPr lang="en-US" sz="2400" b="1" dirty="0">
                <a:latin typeface="Courier New" pitchFamily="49" charset="0"/>
                <a:cs typeface="Courier New" pitchFamily="49" charset="0"/>
              </a:rPr>
              <a:t>CONSISTENCY</a:t>
            </a:r>
            <a:r>
              <a:rPr lang="en-US" sz="2400" dirty="0">
                <a:latin typeface="Courier New" pitchFamily="49" charset="0"/>
                <a:cs typeface="Courier New" pitchFamily="49" charset="0"/>
              </a:rPr>
              <a:t> QUORUM </a:t>
            </a:r>
          </a:p>
          <a:p>
            <a:r>
              <a:rPr lang="en-US" sz="2400" dirty="0">
                <a:latin typeface="Courier New" pitchFamily="49" charset="0"/>
                <a:cs typeface="Courier New" pitchFamily="49" charset="0"/>
              </a:rPr>
              <a:t>and </a:t>
            </a:r>
          </a:p>
          <a:p>
            <a:r>
              <a:rPr lang="en-US" sz="2400" b="1" dirty="0">
                <a:latin typeface="Courier New" pitchFamily="49" charset="0"/>
                <a:cs typeface="Courier New" pitchFamily="49" charset="0"/>
              </a:rPr>
              <a:t>TTL</a:t>
            </a:r>
            <a:r>
              <a:rPr lang="en-US" sz="2400" dirty="0">
                <a:latin typeface="Courier New" pitchFamily="49" charset="0"/>
                <a:cs typeface="Courier New" pitchFamily="49" charset="0"/>
              </a:rPr>
              <a:t> 864000 </a:t>
            </a:r>
          </a:p>
          <a:p>
            <a:r>
              <a:rPr lang="en-US" sz="2400" dirty="0">
                <a:latin typeface="Courier New" pitchFamily="49" charset="0"/>
                <a:cs typeface="Courier New" pitchFamily="49" charset="0"/>
              </a:rPr>
              <a:t>and </a:t>
            </a:r>
          </a:p>
          <a:p>
            <a:r>
              <a:rPr lang="en-US" sz="2400" b="1" dirty="0">
                <a:latin typeface="Courier New" pitchFamily="49" charset="0"/>
                <a:cs typeface="Courier New" pitchFamily="49" charset="0"/>
              </a:rPr>
              <a:t>TIMESTAMP</a:t>
            </a:r>
            <a:r>
              <a:rPr lang="en-US" sz="2400" dirty="0">
                <a:latin typeface="Courier New" pitchFamily="49" charset="0"/>
                <a:cs typeface="Courier New" pitchFamily="49" charset="0"/>
              </a:rPr>
              <a:t> 1374893426000;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Select</a:t>
            </a:r>
            <a:endParaRPr lang="en-US" dirty="0"/>
          </a:p>
        </p:txBody>
      </p:sp>
      <p:sp>
        <p:nvSpPr>
          <p:cNvPr id="3" name="Content Placeholder 2"/>
          <p:cNvSpPr>
            <a:spLocks noGrp="1"/>
          </p:cNvSpPr>
          <p:nvPr>
            <p:ph sz="quarter" idx="1"/>
          </p:nvPr>
        </p:nvSpPr>
        <p:spPr/>
        <p:txBody>
          <a:bodyPr/>
          <a:lstStyle/>
          <a:p>
            <a:r>
              <a:rPr lang="en-US" dirty="0"/>
              <a:t>To view the data from the table “</a:t>
            </a:r>
            <a:r>
              <a:rPr lang="en-US" dirty="0" err="1"/>
              <a:t>student_info</a:t>
            </a:r>
            <a:r>
              <a:rPr lang="en-US" dirty="0"/>
              <a:t>”.</a:t>
            </a:r>
          </a:p>
          <a:p>
            <a:endParaRPr lang="en-US" dirty="0"/>
          </a:p>
          <a:p>
            <a:pPr>
              <a:buNone/>
            </a:pPr>
            <a:r>
              <a:rPr lang="en-US" b="1" dirty="0"/>
              <a:t>SELECT * </a:t>
            </a:r>
            <a:endParaRPr lang="en-US" dirty="0"/>
          </a:p>
          <a:p>
            <a:pPr>
              <a:buNone/>
            </a:pPr>
            <a:r>
              <a:rPr lang="en-US" b="1" dirty="0"/>
              <a:t>	FROM </a:t>
            </a:r>
            <a:r>
              <a:rPr lang="en-US" b="1" dirty="0" err="1"/>
              <a:t>student_info</a:t>
            </a:r>
            <a:r>
              <a:rPr lang="en-US" b="1" dirty="0"/>
              <a:t>;</a:t>
            </a:r>
            <a:endParaRPr lang="en-US" dirty="0"/>
          </a:p>
          <a:p>
            <a:endParaRPr lang="en-US"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RollNo</a:t>
            </a:r>
            <a:r>
              <a:rPr lang="en-US" b="1" dirty="0"/>
              <a:t> IN (1,2,3);</a:t>
            </a:r>
            <a:endParaRPr lang="en-US" dirty="0"/>
          </a:p>
          <a:p>
            <a:pPr>
              <a:buNone/>
            </a:pPr>
            <a:endParaRPr lang="en-US" dirty="0"/>
          </a:p>
          <a:p>
            <a:endParaRPr lang="en-US"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studname</a:t>
            </a:r>
            <a:r>
              <a:rPr lang="en-US" b="1" dirty="0"/>
              <a:t>=‘Rajeev’;</a:t>
            </a:r>
          </a:p>
          <a:p>
            <a:pPr>
              <a:buNone/>
            </a:pPr>
            <a:r>
              <a:rPr lang="en-US" sz="2800" dirty="0"/>
              <a:t>Above stmt generate an error as </a:t>
            </a:r>
            <a:r>
              <a:rPr lang="en-US" sz="2800" dirty="0" err="1"/>
              <a:t>studname</a:t>
            </a:r>
            <a:r>
              <a:rPr lang="en-US" sz="2800" dirty="0"/>
              <a:t> is not Primary Key</a:t>
            </a:r>
          </a:p>
          <a:p>
            <a:pPr>
              <a:buNone/>
            </a:pPr>
            <a:r>
              <a:rPr lang="en-US" sz="2800" b="1" dirty="0"/>
              <a:t>We need to create index</a:t>
            </a:r>
          </a:p>
          <a:p>
            <a:pPr>
              <a:buNone/>
            </a:pPr>
            <a:endParaRPr lang="en-US" sz="2800" dirty="0"/>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Index</a:t>
            </a:r>
            <a:endParaRPr lang="en-US" dirty="0"/>
          </a:p>
        </p:txBody>
      </p:sp>
      <p:sp>
        <p:nvSpPr>
          <p:cNvPr id="3" name="Content Placeholder 2"/>
          <p:cNvSpPr>
            <a:spLocks noGrp="1"/>
          </p:cNvSpPr>
          <p:nvPr>
            <p:ph sz="quarter" idx="1"/>
          </p:nvPr>
        </p:nvSpPr>
        <p:spPr/>
        <p:txBody>
          <a:bodyPr/>
          <a:lstStyle/>
          <a:p>
            <a:r>
              <a:rPr lang="en-US" dirty="0"/>
              <a:t>To create an index on the “</a:t>
            </a:r>
            <a:r>
              <a:rPr lang="en-US" dirty="0" err="1"/>
              <a:t>studname</a:t>
            </a:r>
            <a:r>
              <a:rPr lang="en-US" dirty="0"/>
              <a:t>” column of the “</a:t>
            </a:r>
            <a:r>
              <a:rPr lang="en-US" dirty="0" err="1"/>
              <a:t>student_info</a:t>
            </a:r>
            <a:r>
              <a:rPr lang="en-US" dirty="0"/>
              <a:t>” column family use the following statement</a:t>
            </a:r>
          </a:p>
          <a:p>
            <a:r>
              <a:rPr lang="en-US" b="1" dirty="0"/>
              <a:t>CREATE INDEX ON </a:t>
            </a:r>
            <a:r>
              <a:rPr lang="en-US" b="1" dirty="0" err="1"/>
              <a:t>student_info</a:t>
            </a:r>
            <a:r>
              <a:rPr lang="en-US" b="1" dirty="0"/>
              <a:t>(</a:t>
            </a:r>
            <a:r>
              <a:rPr lang="en-US" b="1" dirty="0" err="1"/>
              <a:t>studname</a:t>
            </a:r>
            <a:r>
              <a:rPr lang="en-US" b="1" dirty="0"/>
              <a:t>);</a:t>
            </a:r>
          </a:p>
          <a:p>
            <a:endParaRPr lang="en-US" b="1"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studname</a:t>
            </a:r>
            <a:r>
              <a:rPr lang="en-US" b="1" dirty="0"/>
              <a:t>=‘Rajeev’;</a:t>
            </a:r>
          </a:p>
          <a:p>
            <a:r>
              <a:rPr lang="en-US" dirty="0"/>
              <a:t>Now this stmt will </a:t>
            </a:r>
            <a:r>
              <a:rPr lang="en-US" dirty="0" err="1"/>
              <a:t>sucessfully</a:t>
            </a:r>
            <a:r>
              <a:rPr lang="en-US" dirty="0"/>
              <a:t> run</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Suppose we have index </a:t>
            </a:r>
          </a:p>
          <a:p>
            <a:pPr>
              <a:buNone/>
            </a:pPr>
            <a:r>
              <a:rPr lang="en-US" b="1" dirty="0"/>
              <a:t>CREATE INDEX ON </a:t>
            </a:r>
            <a:r>
              <a:rPr lang="en-US" b="1" dirty="0" err="1"/>
              <a:t>student_info</a:t>
            </a:r>
            <a:r>
              <a:rPr lang="en-US" b="1" dirty="0"/>
              <a:t>(</a:t>
            </a:r>
            <a:r>
              <a:rPr lang="en-US" b="1" dirty="0" err="1"/>
              <a:t>lastexampercent</a:t>
            </a:r>
            <a:r>
              <a:rPr lang="en-US" b="1" dirty="0"/>
              <a:t>);</a:t>
            </a:r>
          </a:p>
          <a:p>
            <a:r>
              <a:rPr lang="en-US" dirty="0"/>
              <a:t>Then</a:t>
            </a:r>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a:t>
            </a:r>
          </a:p>
          <a:p>
            <a:pPr>
              <a:buNone/>
            </a:pPr>
            <a:r>
              <a:rPr lang="en-US" dirty="0"/>
              <a:t>This will generate an error as index allow only = operator</a:t>
            </a:r>
          </a:p>
          <a:p>
            <a:pPr>
              <a:buNone/>
            </a:pPr>
            <a:r>
              <a:rPr lang="en-US" dirty="0"/>
              <a:t>To run this add ALLOW FILTERING as</a:t>
            </a:r>
          </a:p>
          <a:p>
            <a:pPr>
              <a:buNone/>
            </a:pPr>
            <a:endParaRPr lang="en-US" b="1" dirty="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 ALLOW FILTERING;</a:t>
            </a:r>
          </a:p>
          <a:p>
            <a:r>
              <a:rPr lang="en-US" dirty="0"/>
              <a:t>Allow filtering will filter result with greater than , less than and others</a:t>
            </a:r>
          </a:p>
          <a:p>
            <a:r>
              <a:rPr lang="en-US" dirty="0"/>
              <a:t>No need to create index</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t>
            </a:r>
            <a:r>
              <a:rPr lang="en-US" dirty="0" err="1"/>
              <a:t>rescrict</a:t>
            </a:r>
            <a:r>
              <a:rPr lang="en-US" dirty="0"/>
              <a:t> number of rows in Output</a:t>
            </a:r>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r>
              <a:rPr lang="en-US" b="1" dirty="0"/>
              <a:t> LIMIT 2;</a:t>
            </a:r>
          </a:p>
          <a:p>
            <a:pPr>
              <a:buNone/>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pPr>
              <a:buNone/>
            </a:pPr>
            <a:r>
              <a:rPr lang="en-US" dirty="0"/>
              <a:t>To update the value held in the “</a:t>
            </a:r>
            <a:r>
              <a:rPr lang="en-US" dirty="0" err="1"/>
              <a:t>StudName</a:t>
            </a:r>
            <a:r>
              <a:rPr lang="en-US" dirty="0"/>
              <a:t>” column of the “</a:t>
            </a:r>
            <a:r>
              <a:rPr lang="en-US" dirty="0" err="1"/>
              <a:t>student_info</a:t>
            </a:r>
            <a:r>
              <a:rPr lang="en-US" dirty="0"/>
              <a:t>” column family to “David Sheen” for the record where the </a:t>
            </a:r>
            <a:r>
              <a:rPr lang="en-US" dirty="0" err="1"/>
              <a:t>RollNo</a:t>
            </a:r>
            <a:r>
              <a:rPr lang="en-US" dirty="0"/>
              <a:t> column has value = 2.</a:t>
            </a:r>
          </a:p>
          <a:p>
            <a:pPr>
              <a:buNone/>
            </a:pPr>
            <a:r>
              <a:rPr lang="en-US" b="1" i="1" dirty="0"/>
              <a:t>Note:</a:t>
            </a:r>
            <a:r>
              <a:rPr lang="en-US" dirty="0"/>
              <a:t> An update updates one or more column values for a given row to the Cassandra table. It does not return anything.</a:t>
            </a:r>
          </a:p>
          <a:p>
            <a:pPr>
              <a:buNone/>
            </a:pPr>
            <a:r>
              <a:rPr lang="en-US" b="1" dirty="0"/>
              <a:t>UPDATE </a:t>
            </a:r>
            <a:r>
              <a:rPr lang="en-US" b="1" dirty="0" err="1"/>
              <a:t>student_info</a:t>
            </a:r>
            <a:r>
              <a:rPr lang="en-US" b="1" dirty="0"/>
              <a:t>  SET </a:t>
            </a:r>
            <a:r>
              <a:rPr lang="en-US" b="1" dirty="0" err="1"/>
              <a:t>StudName</a:t>
            </a:r>
            <a:r>
              <a:rPr lang="en-US" b="1" dirty="0"/>
              <a:t> = 'David Sheen'  WHERE </a:t>
            </a:r>
            <a:r>
              <a:rPr lang="en-US" b="1" dirty="0" err="1"/>
              <a:t>RollNo</a:t>
            </a:r>
            <a:r>
              <a:rPr lang="en-US" b="1" dirty="0"/>
              <a:t> = 2;</a:t>
            </a:r>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r>
              <a:rPr lang="en-IN" dirty="0"/>
              <a:t>It is highly scalable</a:t>
            </a:r>
          </a:p>
          <a:p>
            <a:r>
              <a:rPr lang="en-IN" dirty="0"/>
              <a:t>High performance </a:t>
            </a:r>
          </a:p>
          <a:p>
            <a:r>
              <a:rPr lang="en-IN" dirty="0"/>
              <a:t>Distributed database</a:t>
            </a:r>
          </a:p>
          <a:p>
            <a:r>
              <a:rPr lang="en-IN" dirty="0"/>
              <a:t>Adherence to Availability and Partition Tolerance of CAP Theorem</a:t>
            </a:r>
          </a:p>
          <a:p>
            <a:pPr lvl="1"/>
            <a:r>
              <a:rPr lang="en-IN" dirty="0"/>
              <a:t>Consistency using BASE </a:t>
            </a:r>
          </a:p>
          <a:p>
            <a:pPr lvl="1"/>
            <a:r>
              <a:rPr lang="en-IN" dirty="0"/>
              <a:t>(Basically Available Soft State Eventual Consistency)</a:t>
            </a:r>
          </a:p>
          <a:p>
            <a:endParaRPr lang="en-IN" dirty="0"/>
          </a:p>
        </p:txBody>
      </p:sp>
    </p:spTree>
    <p:extLst>
      <p:ext uri="{BB962C8B-B14F-4D97-AF65-F5344CB8AC3E}">
        <p14:creationId xmlns:p14="http://schemas.microsoft.com/office/powerpoint/2010/main" val="3431878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Primary key column cannot be update</a:t>
            </a:r>
          </a:p>
          <a:p>
            <a:r>
              <a:rPr lang="en-US" b="1" dirty="0"/>
              <a:t>UPDATE </a:t>
            </a:r>
            <a:r>
              <a:rPr lang="en-US" b="1" dirty="0" err="1"/>
              <a:t>student_info</a:t>
            </a:r>
            <a:r>
              <a:rPr lang="en-US" b="1" dirty="0"/>
              <a:t>  SET </a:t>
            </a:r>
            <a:r>
              <a:rPr lang="en-US" b="1" dirty="0" err="1"/>
              <a:t>RollNo</a:t>
            </a:r>
            <a:r>
              <a:rPr lang="en-US" b="1" dirty="0"/>
              <a:t> = 9 WHERE </a:t>
            </a:r>
            <a:r>
              <a:rPr lang="en-US" b="1" dirty="0" err="1"/>
              <a:t>RollNo</a:t>
            </a:r>
            <a:r>
              <a:rPr lang="en-US" b="1" dirty="0"/>
              <a:t> = 2;</a:t>
            </a:r>
            <a:endParaRPr lang="en-US" dirty="0"/>
          </a:p>
          <a:p>
            <a:r>
              <a:rPr lang="en-US" dirty="0"/>
              <a:t> it does not allow update to a primary key column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dirty="0"/>
              <a:t>To delete the column “</a:t>
            </a:r>
            <a:r>
              <a:rPr lang="en-US" dirty="0" err="1"/>
              <a:t>LastExamPercent</a:t>
            </a:r>
            <a:r>
              <a:rPr lang="en-US" dirty="0"/>
              <a:t>” from the “</a:t>
            </a:r>
            <a:r>
              <a:rPr lang="en-US" dirty="0" err="1"/>
              <a:t>student_info</a:t>
            </a:r>
            <a:r>
              <a:rPr lang="en-US" dirty="0"/>
              <a:t>” table for the record where the </a:t>
            </a:r>
            <a:r>
              <a:rPr lang="en-US" dirty="0" err="1"/>
              <a:t>RollNo</a:t>
            </a:r>
            <a:r>
              <a:rPr lang="en-US" dirty="0"/>
              <a:t> = 2. </a:t>
            </a:r>
          </a:p>
          <a:p>
            <a:pPr>
              <a:buNone/>
            </a:pPr>
            <a:r>
              <a:rPr lang="en-US" b="1" i="1" dirty="0"/>
              <a:t>Note:</a:t>
            </a:r>
            <a:r>
              <a:rPr lang="en-US" b="1" dirty="0"/>
              <a:t>	</a:t>
            </a:r>
            <a:r>
              <a:rPr lang="en-US" dirty="0"/>
              <a:t>Delete statement removes one or more columns from one or more rows of a Cassandra table or removes entire rows if no columns are specified.</a:t>
            </a:r>
          </a:p>
          <a:p>
            <a:pPr>
              <a:buNone/>
            </a:pPr>
            <a:r>
              <a:rPr lang="en-US" b="1" i="1" dirty="0"/>
              <a:t> </a:t>
            </a:r>
            <a:r>
              <a:rPr lang="en-US" b="1" dirty="0"/>
              <a:t>DELETE </a:t>
            </a:r>
            <a:r>
              <a:rPr lang="en-US" b="1" dirty="0" err="1"/>
              <a:t>LastExamPercent</a:t>
            </a:r>
            <a:r>
              <a:rPr lang="en-US" b="1" dirty="0"/>
              <a:t> FROM </a:t>
            </a:r>
            <a:r>
              <a:rPr lang="en-US" b="1" dirty="0" err="1"/>
              <a:t>student_info</a:t>
            </a:r>
            <a:r>
              <a:rPr lang="en-US" b="1" dirty="0"/>
              <a:t> WHERE </a:t>
            </a:r>
            <a:r>
              <a:rPr lang="en-US" b="1" dirty="0" err="1"/>
              <a:t>RollNo</a:t>
            </a:r>
            <a:r>
              <a:rPr lang="en-US" b="1" dirty="0"/>
              <a:t>=2;</a:t>
            </a:r>
            <a:endParaRPr lang="en-US" dirty="0"/>
          </a:p>
          <a:p>
            <a:endParaRPr lang="en-US" dirty="0"/>
          </a:p>
          <a:p>
            <a:endParaRPr lang="en-US" dirty="0"/>
          </a:p>
        </p:txBody>
      </p:sp>
      <p:graphicFrame>
        <p:nvGraphicFramePr>
          <p:cNvPr id="4" name="Table 3"/>
          <p:cNvGraphicFramePr>
            <a:graphicFrameLocks noGrp="1"/>
          </p:cNvGraphicFramePr>
          <p:nvPr/>
        </p:nvGraphicFramePr>
        <p:xfrm>
          <a:off x="2514600" y="5562600"/>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err="1"/>
                        <a:t>RollNo</a:t>
                      </a:r>
                      <a:endParaRPr lang="en-US" dirty="0"/>
                    </a:p>
                  </a:txBody>
                  <a:tcPr/>
                </a:tc>
                <a:tc>
                  <a:txBody>
                    <a:bodyPr/>
                    <a:lstStyle/>
                    <a:p>
                      <a:r>
                        <a:rPr lang="en-US" dirty="0" err="1"/>
                        <a:t>Stud_name</a:t>
                      </a:r>
                      <a:endParaRPr lang="en-US" dirty="0"/>
                    </a:p>
                  </a:txBody>
                  <a:tcPr/>
                </a:tc>
                <a:tc>
                  <a:txBody>
                    <a:bodyPr/>
                    <a:lstStyle/>
                    <a:p>
                      <a:r>
                        <a:rPr lang="en-US" dirty="0" err="1"/>
                        <a:t>LastExamPercent</a:t>
                      </a:r>
                      <a:endParaRPr lang="en-US" dirty="0"/>
                    </a:p>
                  </a:txBody>
                  <a:tcPr/>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David Sheen</a:t>
                      </a:r>
                    </a:p>
                  </a:txBody>
                  <a:tcPr/>
                </a:tc>
                <a:tc>
                  <a:txBody>
                    <a:bodyPr/>
                    <a:lstStyle/>
                    <a:p>
                      <a:r>
                        <a:rPr lang="en-US" dirty="0"/>
                        <a:t>null</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i="1" dirty="0"/>
              <a:t> </a:t>
            </a:r>
            <a:r>
              <a:rPr lang="en-US" b="1" dirty="0"/>
              <a:t>DELETE FROM </a:t>
            </a:r>
            <a:r>
              <a:rPr lang="en-US" b="1" dirty="0" err="1"/>
              <a:t>student_info</a:t>
            </a:r>
            <a:r>
              <a:rPr lang="en-US" b="1" dirty="0"/>
              <a:t> WHERE </a:t>
            </a:r>
            <a:r>
              <a:rPr lang="en-US" b="1" dirty="0" err="1"/>
              <a:t>RollNo</a:t>
            </a:r>
            <a:r>
              <a:rPr lang="en-US" b="1" dirty="0"/>
              <a:t>=2;</a:t>
            </a:r>
          </a:p>
          <a:p>
            <a:pPr>
              <a:buNone/>
            </a:pPr>
            <a:endParaRPr lang="en-US" b="1" dirty="0"/>
          </a:p>
          <a:p>
            <a:pPr>
              <a:buNone/>
            </a:pPr>
            <a:r>
              <a:rPr lang="en-US" b="1" dirty="0"/>
              <a:t>This will delete a complete row from table</a:t>
            </a: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By</a:t>
            </a:r>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Project</a:t>
            </a:r>
          </a:p>
          <a:p>
            <a:pPr>
              <a:buNone/>
            </a:pPr>
            <a:r>
              <a:rPr lang="en-US" b="1" dirty="0"/>
              <a:t>	where </a:t>
            </a:r>
            <a:r>
              <a:rPr lang="en-US" b="1" dirty="0" err="1"/>
              <a:t>pID</a:t>
            </a:r>
            <a:r>
              <a:rPr lang="en-US" b="1" dirty="0"/>
              <a:t> IN (1,2,3)</a:t>
            </a:r>
          </a:p>
          <a:p>
            <a:pPr>
              <a:buNone/>
            </a:pPr>
            <a:r>
              <a:rPr lang="en-US" b="1" dirty="0"/>
              <a:t>	order by </a:t>
            </a:r>
            <a:r>
              <a:rPr lang="en-US" b="1" dirty="0" err="1"/>
              <a:t>pname</a:t>
            </a:r>
            <a:r>
              <a:rPr lang="en-US" b="1" dirty="0"/>
              <a:t> DESC;</a:t>
            </a:r>
            <a:endParaRPr lang="en-US" dirty="0"/>
          </a:p>
          <a:p>
            <a:pPr>
              <a:buNone/>
            </a:pPr>
            <a:r>
              <a:rPr lang="en-US" sz="2400" dirty="0"/>
              <a:t>Table PROJECT has composite primary key </a:t>
            </a:r>
            <a:r>
              <a:rPr lang="en-US" sz="2400" dirty="0" err="1"/>
              <a:t>pID</a:t>
            </a:r>
            <a:r>
              <a:rPr lang="en-US" sz="2400" dirty="0"/>
              <a:t>, </a:t>
            </a:r>
            <a:r>
              <a:rPr lang="en-US" sz="2400" dirty="0" err="1"/>
              <a:t>pName</a:t>
            </a:r>
            <a:endParaRPr lang="en-US" sz="2400" dirty="0"/>
          </a:p>
          <a:p>
            <a:pPr>
              <a:buNone/>
            </a:pPr>
            <a:r>
              <a:rPr lang="en-US" dirty="0" err="1"/>
              <a:t>Asc</a:t>
            </a:r>
            <a:r>
              <a:rPr lang="en-US" dirty="0"/>
              <a:t> for ascending</a:t>
            </a:r>
          </a:p>
          <a:p>
            <a:pPr>
              <a:buNone/>
            </a:pPr>
            <a:r>
              <a:rPr lang="en-US" dirty="0"/>
              <a:t>Order by apply on single column</a:t>
            </a:r>
          </a:p>
          <a:p>
            <a:pPr>
              <a:buNone/>
            </a:pPr>
            <a:r>
              <a:rPr lang="en-US" dirty="0"/>
              <a:t>the ORDER BY clause defines the clustering column to use for ordering.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Collections</a:t>
            </a:r>
            <a:endParaRPr lang="en-US" dirty="0"/>
          </a:p>
        </p:txBody>
      </p:sp>
      <p:sp>
        <p:nvSpPr>
          <p:cNvPr id="3" name="Content Placeholder 2"/>
          <p:cNvSpPr>
            <a:spLocks noGrp="1"/>
          </p:cNvSpPr>
          <p:nvPr>
            <p:ph sz="quarter" idx="1"/>
          </p:nvPr>
        </p:nvSpPr>
        <p:spPr/>
        <p:txBody>
          <a:bodyPr/>
          <a:lstStyle/>
          <a:p>
            <a:pPr algn="just">
              <a:lnSpc>
                <a:spcPct val="107000"/>
              </a:lnSpc>
              <a:spcAft>
                <a:spcPts val="800"/>
              </a:spcAft>
            </a:pPr>
            <a:r>
              <a:rPr lang="en-US" sz="2400" b="1" i="1" dirty="0">
                <a:ea typeface="Calibri" panose="020F0502020204030204" pitchFamily="34" charset="0"/>
                <a:cs typeface="Times New Roman" panose="02020603050405020304" pitchFamily="18" charset="0"/>
              </a:rPr>
              <a:t>When to use collection?</a:t>
            </a:r>
            <a:endParaRPr lang="en-US" sz="2400" dirty="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a typeface="Calibri" panose="020F0502020204030204" pitchFamily="34" charset="0"/>
                <a:cs typeface="Times New Roman" panose="02020603050405020304" pitchFamily="18" charset="0"/>
              </a:rPr>
              <a:t>Use collection when it is required to store a small amount of data.</a:t>
            </a:r>
          </a:p>
          <a:p>
            <a:pPr algn="just">
              <a:lnSpc>
                <a:spcPct val="107000"/>
              </a:lnSpc>
              <a:spcAft>
                <a:spcPts val="800"/>
              </a:spcAft>
            </a:pPr>
            <a:r>
              <a:rPr lang="en-US" sz="2400" b="1" i="1" dirty="0">
                <a:ea typeface="Calibri" panose="020F0502020204030204" pitchFamily="34" charset="0"/>
                <a:cs typeface="Times New Roman" panose="02020603050405020304" pitchFamily="18" charset="0"/>
              </a:rPr>
              <a:t>Where to use collections? What is the limit on the values of items in a collection?</a:t>
            </a:r>
            <a:endParaRPr lang="en-US" sz="2400" dirty="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a typeface="Calibri" panose="020F0502020204030204" pitchFamily="34" charset="0"/>
                <a:cs typeface="Times New Roman" panose="02020603050405020304" pitchFamily="18" charset="0"/>
              </a:rPr>
              <a:t>The values of items in a collection are limited to 64K.</a:t>
            </a:r>
          </a:p>
          <a:p>
            <a:pPr algn="just">
              <a:lnSpc>
                <a:spcPct val="107000"/>
              </a:lnSpc>
              <a:spcAft>
                <a:spcPts val="800"/>
              </a:spcAft>
            </a:pPr>
            <a:r>
              <a:rPr lang="en-US" sz="2400" dirty="0">
                <a:ea typeface="Calibri" panose="020F0502020204030204" pitchFamily="34" charset="0"/>
                <a:cs typeface="Times New Roman" panose="02020603050405020304" pitchFamily="18" charset="0"/>
              </a:rPr>
              <a:t>Collections can be used when you need to store the following:</a:t>
            </a:r>
          </a:p>
          <a:p>
            <a:pPr marL="777875" lvl="1" algn="just">
              <a:lnSpc>
                <a:spcPct val="107000"/>
              </a:lnSpc>
              <a:spcBef>
                <a:spcPts val="0"/>
              </a:spcBef>
              <a:spcAft>
                <a:spcPts val="0"/>
              </a:spcAft>
              <a:buNone/>
            </a:pPr>
            <a:r>
              <a:rPr lang="en-US" sz="2400" dirty="0">
                <a:ea typeface="Calibri" panose="020F0502020204030204" pitchFamily="34" charset="0"/>
                <a:cs typeface="Times New Roman" panose="02020603050405020304" pitchFamily="18" charset="0"/>
              </a:rPr>
              <a:t>1. Phone numbers of users.</a:t>
            </a:r>
          </a:p>
          <a:p>
            <a:pPr marL="777875" lvl="1" algn="just">
              <a:lnSpc>
                <a:spcPct val="107000"/>
              </a:lnSpc>
              <a:spcBef>
                <a:spcPts val="0"/>
              </a:spcBef>
              <a:spcAft>
                <a:spcPts val="800"/>
              </a:spcAft>
              <a:buNone/>
            </a:pPr>
            <a:r>
              <a:rPr lang="en-US" sz="2400" dirty="0">
                <a:ea typeface="Calibri" panose="020F0502020204030204" pitchFamily="34" charset="0"/>
                <a:cs typeface="Times New Roman" panose="02020603050405020304" pitchFamily="18" charset="0"/>
              </a:rPr>
              <a:t>2. Email ids of users.</a:t>
            </a:r>
            <a:endParaRPr lang="en-US"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collections</a:t>
            </a:r>
          </a:p>
        </p:txBody>
      </p:sp>
      <p:sp>
        <p:nvSpPr>
          <p:cNvPr id="3" name="Content Placeholder 2"/>
          <p:cNvSpPr>
            <a:spLocks noGrp="1"/>
          </p:cNvSpPr>
          <p:nvPr>
            <p:ph sz="quarter" idx="1"/>
          </p:nvPr>
        </p:nvSpPr>
        <p:spPr/>
        <p:txBody>
          <a:bodyPr/>
          <a:lstStyle/>
          <a:p>
            <a:r>
              <a:rPr lang="en-US" b="1" dirty="0"/>
              <a:t>Set -</a:t>
            </a:r>
            <a:r>
              <a:rPr lang="en-US" dirty="0"/>
              <a:t>A Set stores group of elements that returns sorted elements when querying.</a:t>
            </a:r>
          </a:p>
          <a:p>
            <a:endParaRPr lang="en-US" dirty="0"/>
          </a:p>
        </p:txBody>
      </p:sp>
      <p:pic>
        <p:nvPicPr>
          <p:cNvPr id="4" name="Picture 3"/>
          <p:cNvPicPr>
            <a:picLocks noChangeAspect="1"/>
          </p:cNvPicPr>
          <p:nvPr/>
        </p:nvPicPr>
        <p:blipFill>
          <a:blip r:embed="rId2"/>
          <a:stretch>
            <a:fillRect/>
          </a:stretch>
        </p:blipFill>
        <p:spPr>
          <a:xfrm>
            <a:off x="838200" y="3200400"/>
            <a:ext cx="7599382" cy="1743607"/>
          </a:xfrm>
          <a:prstGeom prst="rect">
            <a:avLst/>
          </a:prstGeom>
        </p:spPr>
      </p:pic>
    </p:spTree>
    <p:extLst>
      <p:ext uri="{BB962C8B-B14F-4D97-AF65-F5344CB8AC3E}">
        <p14:creationId xmlns:p14="http://schemas.microsoft.com/office/powerpoint/2010/main" val="1883941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pic>
        <p:nvPicPr>
          <p:cNvPr id="4" name="Picture 3"/>
          <p:cNvPicPr>
            <a:picLocks noChangeAspect="1"/>
          </p:cNvPicPr>
          <p:nvPr/>
        </p:nvPicPr>
        <p:blipFill>
          <a:blip r:embed="rId2"/>
          <a:stretch>
            <a:fillRect/>
          </a:stretch>
        </p:blipFill>
        <p:spPr>
          <a:xfrm>
            <a:off x="76199" y="1196789"/>
            <a:ext cx="9067801" cy="5356412"/>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04800" y="867075"/>
            <a:ext cx="8839200" cy="1466250"/>
          </a:xfrm>
          <a:prstGeom prst="rect">
            <a:avLst/>
          </a:prstGeom>
        </p:spPr>
      </p:pic>
      <p:pic>
        <p:nvPicPr>
          <p:cNvPr id="6" name="Picture 5"/>
          <p:cNvPicPr>
            <a:picLocks noChangeAspect="1"/>
          </p:cNvPicPr>
          <p:nvPr/>
        </p:nvPicPr>
        <p:blipFill>
          <a:blip r:embed="rId3"/>
          <a:stretch>
            <a:fillRect/>
          </a:stretch>
        </p:blipFill>
        <p:spPr>
          <a:xfrm>
            <a:off x="234696" y="2514600"/>
            <a:ext cx="8471333" cy="3704268"/>
          </a:xfrm>
          <a:prstGeom prst="rect">
            <a:avLst/>
          </a:prstGeom>
        </p:spPr>
      </p:pic>
    </p:spTree>
    <p:extLst>
      <p:ext uri="{BB962C8B-B14F-4D97-AF65-F5344CB8AC3E}">
        <p14:creationId xmlns:p14="http://schemas.microsoft.com/office/powerpoint/2010/main" val="3933492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sp>
        <p:nvSpPr>
          <p:cNvPr id="3" name="Content Placeholder 2"/>
          <p:cNvSpPr>
            <a:spLocks noGrp="1"/>
          </p:cNvSpPr>
          <p:nvPr>
            <p:ph sz="quarter" idx="1"/>
          </p:nvPr>
        </p:nvSpPr>
        <p:spPr/>
        <p:txBody>
          <a:bodyPr/>
          <a:lstStyle/>
          <a:p>
            <a:pPr marL="0" indent="0">
              <a:buNone/>
            </a:pPr>
            <a:endParaRPr lang="en-US" sz="2400" b="1" dirty="0"/>
          </a:p>
        </p:txBody>
      </p:sp>
      <p:pic>
        <p:nvPicPr>
          <p:cNvPr id="4" name="Picture 3"/>
          <p:cNvPicPr>
            <a:picLocks noChangeAspect="1"/>
          </p:cNvPicPr>
          <p:nvPr/>
        </p:nvPicPr>
        <p:blipFill>
          <a:blip r:embed="rId2"/>
          <a:stretch>
            <a:fillRect/>
          </a:stretch>
        </p:blipFill>
        <p:spPr>
          <a:xfrm>
            <a:off x="1" y="112387"/>
            <a:ext cx="9144000" cy="2173613"/>
          </a:xfrm>
          <a:prstGeom prst="rect">
            <a:avLst/>
          </a:prstGeom>
        </p:spPr>
      </p:pic>
      <p:pic>
        <p:nvPicPr>
          <p:cNvPr id="5" name="Picture 4"/>
          <p:cNvPicPr>
            <a:picLocks noChangeAspect="1"/>
          </p:cNvPicPr>
          <p:nvPr/>
        </p:nvPicPr>
        <p:blipFill>
          <a:blip r:embed="rId3"/>
          <a:stretch>
            <a:fillRect/>
          </a:stretch>
        </p:blipFill>
        <p:spPr>
          <a:xfrm>
            <a:off x="152400" y="2317376"/>
            <a:ext cx="8991601" cy="3931024"/>
          </a:xfrm>
          <a:prstGeom prst="rect">
            <a:avLst/>
          </a:prstGeom>
        </p:spPr>
      </p:pic>
    </p:spTree>
    <p:extLst>
      <p:ext uri="{BB962C8B-B14F-4D97-AF65-F5344CB8AC3E}">
        <p14:creationId xmlns:p14="http://schemas.microsoft.com/office/powerpoint/2010/main" val="1408089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914400"/>
            <a:ext cx="8991600" cy="4183125"/>
          </a:xfrm>
          <a:prstGeom prst="rect">
            <a:avLst/>
          </a:prstGeom>
        </p:spPr>
      </p:pic>
    </p:spTree>
    <p:extLst>
      <p:ext uri="{BB962C8B-B14F-4D97-AF65-F5344CB8AC3E}">
        <p14:creationId xmlns:p14="http://schemas.microsoft.com/office/powerpoint/2010/main" val="202500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Key Features of Cassandra</a:t>
            </a:r>
            <a:endParaRPr lang="en-IN" sz="4000" b="1" dirty="0"/>
          </a:p>
        </p:txBody>
      </p:sp>
      <p:sp>
        <p:nvSpPr>
          <p:cNvPr id="4" name="Content Placeholder 3"/>
          <p:cNvSpPr>
            <a:spLocks noGrp="1"/>
          </p:cNvSpPr>
          <p:nvPr>
            <p:ph sz="quarter" idx="1"/>
          </p:nvPr>
        </p:nvSpPr>
        <p:spPr/>
        <p:txBody>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Distributed</a:t>
            </a:r>
          </a:p>
          <a:p>
            <a:pPr marL="285750" indent="-285750">
              <a:buFont typeface="Arial" panose="020B0604020202020204" pitchFamily="34" charset="0"/>
              <a:buChar char="•"/>
            </a:pPr>
            <a:r>
              <a:rPr lang="en-US" sz="2800" dirty="0"/>
              <a:t>Decentralized (Server Symmetry)</a:t>
            </a:r>
          </a:p>
          <a:p>
            <a:pPr marL="285750" indent="-285750">
              <a:buFont typeface="Arial" panose="020B0604020202020204" pitchFamily="34" charset="0"/>
              <a:buChar char="•"/>
            </a:pPr>
            <a:r>
              <a:rPr lang="en-US" sz="2800" dirty="0"/>
              <a:t>No single point of failure</a:t>
            </a:r>
          </a:p>
          <a:p>
            <a:pPr marL="285750" indent="-285750">
              <a:buFont typeface="Arial" panose="020B0604020202020204" pitchFamily="34" charset="0"/>
              <a:buChar char="•"/>
            </a:pPr>
            <a:r>
              <a:rPr lang="en-US" sz="2800" dirty="0"/>
              <a:t>Column-Oriented Family</a:t>
            </a:r>
          </a:p>
          <a:p>
            <a:pPr marL="285750" indent="-285750">
              <a:buFont typeface="Arial" panose="020B0604020202020204" pitchFamily="34" charset="0"/>
              <a:buChar char="•"/>
            </a:pPr>
            <a:r>
              <a:rPr lang="en-US" sz="2800" dirty="0"/>
              <a:t>Peer to Peer</a:t>
            </a:r>
          </a:p>
          <a:p>
            <a:endParaRPr 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22413" y="259976"/>
            <a:ext cx="8969188" cy="5879081"/>
          </a:xfrm>
          <a:prstGeom prst="rect">
            <a:avLst/>
          </a:prstGeom>
        </p:spPr>
      </p:pic>
    </p:spTree>
    <p:extLst>
      <p:ext uri="{BB962C8B-B14F-4D97-AF65-F5344CB8AC3E}">
        <p14:creationId xmlns:p14="http://schemas.microsoft.com/office/powerpoint/2010/main" val="23921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01352" y="228600"/>
            <a:ext cx="8942648" cy="838200"/>
          </a:xfrm>
          <a:prstGeom prst="rect">
            <a:avLst/>
          </a:prstGeom>
        </p:spPr>
      </p:pic>
      <p:pic>
        <p:nvPicPr>
          <p:cNvPr id="5" name="Picture 4"/>
          <p:cNvPicPr>
            <a:picLocks noChangeAspect="1"/>
          </p:cNvPicPr>
          <p:nvPr/>
        </p:nvPicPr>
        <p:blipFill>
          <a:blip r:embed="rId3"/>
          <a:stretch>
            <a:fillRect/>
          </a:stretch>
        </p:blipFill>
        <p:spPr>
          <a:xfrm>
            <a:off x="612647" y="1237129"/>
            <a:ext cx="8455153" cy="474375"/>
          </a:xfrm>
          <a:prstGeom prst="rect">
            <a:avLst/>
          </a:prstGeom>
        </p:spPr>
      </p:pic>
      <p:pic>
        <p:nvPicPr>
          <p:cNvPr id="6" name="Picture 5"/>
          <p:cNvPicPr>
            <a:picLocks noChangeAspect="1"/>
          </p:cNvPicPr>
          <p:nvPr/>
        </p:nvPicPr>
        <p:blipFill>
          <a:blip r:embed="rId4"/>
          <a:stretch>
            <a:fillRect/>
          </a:stretch>
        </p:blipFill>
        <p:spPr>
          <a:xfrm>
            <a:off x="533400" y="1814406"/>
            <a:ext cx="6699269" cy="4308488"/>
          </a:xfrm>
          <a:prstGeom prst="rect">
            <a:avLst/>
          </a:prstGeom>
        </p:spPr>
      </p:pic>
    </p:spTree>
    <p:extLst>
      <p:ext uri="{BB962C8B-B14F-4D97-AF65-F5344CB8AC3E}">
        <p14:creationId xmlns:p14="http://schemas.microsoft.com/office/powerpoint/2010/main" val="1514512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990600"/>
            <a:ext cx="8610600" cy="4290938"/>
          </a:xfrm>
          <a:prstGeom prst="rect">
            <a:avLst/>
          </a:prstGeom>
        </p:spPr>
      </p:pic>
    </p:spTree>
    <p:extLst>
      <p:ext uri="{BB962C8B-B14F-4D97-AF65-F5344CB8AC3E}">
        <p14:creationId xmlns:p14="http://schemas.microsoft.com/office/powerpoint/2010/main" val="42400631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3447" y="685800"/>
            <a:ext cx="8955741" cy="4267200"/>
          </a:xfrm>
          <a:prstGeom prst="rect">
            <a:avLst/>
          </a:prstGeom>
        </p:spPr>
      </p:pic>
    </p:spTree>
    <p:extLst>
      <p:ext uri="{BB962C8B-B14F-4D97-AF65-F5344CB8AC3E}">
        <p14:creationId xmlns:p14="http://schemas.microsoft.com/office/powerpoint/2010/main" val="179715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457200"/>
            <a:ext cx="8537448" cy="5334000"/>
          </a:xfrm>
          <a:prstGeom prst="rect">
            <a:avLst/>
          </a:prstGeom>
        </p:spPr>
      </p:pic>
    </p:spTree>
    <p:extLst>
      <p:ext uri="{BB962C8B-B14F-4D97-AF65-F5344CB8AC3E}">
        <p14:creationId xmlns:p14="http://schemas.microsoft.com/office/powerpoint/2010/main" val="389262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45948" y="233082"/>
            <a:ext cx="8686800" cy="6199219"/>
          </a:xfrm>
          <a:prstGeom prst="rect">
            <a:avLst/>
          </a:prstGeom>
        </p:spPr>
      </p:pic>
    </p:spTree>
    <p:extLst>
      <p:ext uri="{BB962C8B-B14F-4D97-AF65-F5344CB8AC3E}">
        <p14:creationId xmlns:p14="http://schemas.microsoft.com/office/powerpoint/2010/main" val="3811648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333505"/>
            <a:ext cx="8613648" cy="3982763"/>
          </a:xfrm>
          <a:prstGeom prst="rect">
            <a:avLst/>
          </a:prstGeom>
        </p:spPr>
      </p:pic>
      <p:pic>
        <p:nvPicPr>
          <p:cNvPr id="5" name="Picture 4"/>
          <p:cNvPicPr>
            <a:picLocks noChangeAspect="1"/>
          </p:cNvPicPr>
          <p:nvPr/>
        </p:nvPicPr>
        <p:blipFill>
          <a:blip r:embed="rId3"/>
          <a:stretch>
            <a:fillRect/>
          </a:stretch>
        </p:blipFill>
        <p:spPr>
          <a:xfrm>
            <a:off x="215154" y="4154903"/>
            <a:ext cx="8763000" cy="2156250"/>
          </a:xfrm>
          <a:prstGeom prst="rect">
            <a:avLst/>
          </a:prstGeom>
        </p:spPr>
      </p:pic>
    </p:spTree>
    <p:extLst>
      <p:ext uri="{BB962C8B-B14F-4D97-AF65-F5344CB8AC3E}">
        <p14:creationId xmlns:p14="http://schemas.microsoft.com/office/powerpoint/2010/main" val="4156361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914400"/>
            <a:ext cx="8613648" cy="4485000"/>
          </a:xfrm>
          <a:prstGeom prst="rect">
            <a:avLst/>
          </a:prstGeom>
        </p:spPr>
      </p:pic>
    </p:spTree>
    <p:extLst>
      <p:ext uri="{BB962C8B-B14F-4D97-AF65-F5344CB8AC3E}">
        <p14:creationId xmlns:p14="http://schemas.microsoft.com/office/powerpoint/2010/main" val="3567642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381000"/>
            <a:ext cx="8839200" cy="5486400"/>
          </a:xfrm>
          <a:prstGeom prst="rect">
            <a:avLst/>
          </a:prstGeom>
        </p:spPr>
      </p:pic>
    </p:spTree>
    <p:extLst>
      <p:ext uri="{BB962C8B-B14F-4D97-AF65-F5344CB8AC3E}">
        <p14:creationId xmlns:p14="http://schemas.microsoft.com/office/powerpoint/2010/main" val="18706008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0" y="233082"/>
            <a:ext cx="9067800" cy="6015318"/>
          </a:xfrm>
          <a:prstGeom prst="rect">
            <a:avLst/>
          </a:prstGeom>
        </p:spPr>
      </p:pic>
    </p:spTree>
    <p:extLst>
      <p:ext uri="{BB962C8B-B14F-4D97-AF65-F5344CB8AC3E}">
        <p14:creationId xmlns:p14="http://schemas.microsoft.com/office/powerpoint/2010/main" val="233422978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{C5E37AFA-8343-2F4A-9188-A167C5D7F0B9}tf10001119_mac</Template>
  <TotalTime>1649</TotalTime>
  <Words>4339</Words>
  <Application>Microsoft Office PowerPoint</Application>
  <PresentationFormat>On-screen Show (4:3)</PresentationFormat>
  <Paragraphs>462</Paragraphs>
  <Slides>127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38" baseType="lpstr">
      <vt:lpstr>Arial</vt:lpstr>
      <vt:lpstr>Calibri</vt:lpstr>
      <vt:lpstr>Courier New</vt:lpstr>
      <vt:lpstr>Lucida Sans Unicode</vt:lpstr>
      <vt:lpstr>Times New Roman</vt:lpstr>
      <vt:lpstr>Trebuchet MS</vt:lpstr>
      <vt:lpstr>Tw Cen MT</vt:lpstr>
      <vt:lpstr>Wingdings</vt:lpstr>
      <vt:lpstr>Wingdings 2</vt:lpstr>
      <vt:lpstr>Median</vt:lpstr>
      <vt:lpstr>Visio</vt:lpstr>
      <vt:lpstr>Introduction to Cassandra</vt:lpstr>
      <vt:lpstr>Outline</vt:lpstr>
      <vt:lpstr>Cassandra</vt:lpstr>
      <vt:lpstr>Creators of Cassandra</vt:lpstr>
      <vt:lpstr>Apache Cassandra – History </vt:lpstr>
      <vt:lpstr>Apache Cassandra – An Introduction (Contd.)</vt:lpstr>
      <vt:lpstr>NoSQL Databases with CAP Theorem </vt:lpstr>
      <vt:lpstr>Apache Cassandra – An Introduction (Contd.)</vt:lpstr>
      <vt:lpstr>Key Features of Cassandra</vt:lpstr>
      <vt:lpstr>Column-Oriented Family</vt:lpstr>
      <vt:lpstr>Peer to Peer Network</vt:lpstr>
      <vt:lpstr>PowerPoint Presentation</vt:lpstr>
      <vt:lpstr>Gossip Protocol &amp; Failure Detection</vt:lpstr>
      <vt:lpstr>Gossip Protocol</vt:lpstr>
      <vt:lpstr>Gossip Protocol</vt:lpstr>
      <vt:lpstr>Failure Detection</vt:lpstr>
      <vt:lpstr>Failure Detection</vt:lpstr>
      <vt:lpstr>PowerPoint Presentation</vt:lpstr>
      <vt:lpstr>Partitioner</vt:lpstr>
      <vt:lpstr>PowerPoint Presentation</vt:lpstr>
      <vt:lpstr>PowerPoint Presentation</vt:lpstr>
      <vt:lpstr>Primary Key</vt:lpstr>
      <vt:lpstr>Replication Factor</vt:lpstr>
      <vt:lpstr>Replication Strategies</vt:lpstr>
      <vt:lpstr>SimpleStrategy</vt:lpstr>
      <vt:lpstr>NetworkTopologyStrategy</vt:lpstr>
      <vt:lpstr>NetworkTopologyStrategy</vt:lpstr>
      <vt:lpstr>PowerPoint Presentation</vt:lpstr>
      <vt:lpstr>Cluster, Datacenters, Racks and Nodes in Cassandra </vt:lpstr>
      <vt:lpstr>Anti Entropy and Read Repair</vt:lpstr>
      <vt:lpstr>Read Repair</vt:lpstr>
      <vt:lpstr>Example -</vt:lpstr>
      <vt:lpstr>Components in Cassandra </vt:lpstr>
      <vt:lpstr>Components in Cassandra (Cont…)</vt:lpstr>
      <vt:lpstr>Writes in Cassandra</vt:lpstr>
      <vt:lpstr>PowerPoint Presentation</vt:lpstr>
      <vt:lpstr>PowerPoint Presentation</vt:lpstr>
      <vt:lpstr>Bloom Filter</vt:lpstr>
      <vt:lpstr>Why Bloom Filter?</vt:lpstr>
      <vt:lpstr>Bloom Filter</vt:lpstr>
      <vt:lpstr>Read Process in Cassandra</vt:lpstr>
      <vt:lpstr>Bloom Filter</vt:lpstr>
      <vt:lpstr>PowerPoint Presentation</vt:lpstr>
      <vt:lpstr>Hinted Handoffs</vt:lpstr>
      <vt:lpstr>Read Consistency</vt:lpstr>
      <vt:lpstr>Examples of Read Consistency Levels</vt:lpstr>
      <vt:lpstr>Single DC RF 3 with Read Consistency in QUORUM</vt:lpstr>
      <vt:lpstr>QUORUM in Two Data Centers(DC)</vt:lpstr>
      <vt:lpstr>Two DC with Consistency LOCAL_ONE </vt:lpstr>
      <vt:lpstr>Write Consistency</vt:lpstr>
      <vt:lpstr>PowerPoint Presentation</vt:lpstr>
      <vt:lpstr>CQLSH</vt:lpstr>
      <vt:lpstr>Shell Commands (cqlsh)</vt:lpstr>
      <vt:lpstr>cqlsh cont…</vt:lpstr>
      <vt:lpstr>CQL Data Definition Commands</vt:lpstr>
      <vt:lpstr>CQL Data Definition Com cont…</vt:lpstr>
      <vt:lpstr>CQL Data Manipulation Cmnds</vt:lpstr>
      <vt:lpstr>CQL Clauses</vt:lpstr>
      <vt:lpstr>CRUD - Keyspace</vt:lpstr>
      <vt:lpstr>CRUD – Create Table</vt:lpstr>
      <vt:lpstr>PowerPoint Presentation</vt:lpstr>
      <vt:lpstr>Primary key</vt:lpstr>
      <vt:lpstr>Primary key</vt:lpstr>
      <vt:lpstr>Partition Key and Clustering Key</vt:lpstr>
      <vt:lpstr>PowerPoint Presentation</vt:lpstr>
      <vt:lpstr>PowerPoint Presentation</vt:lpstr>
      <vt:lpstr>PowerPoint Presentation</vt:lpstr>
      <vt:lpstr>Describe tables</vt:lpstr>
      <vt:lpstr>Describe table</vt:lpstr>
      <vt:lpstr>CRUD - Insert</vt:lpstr>
      <vt:lpstr>PowerPoint Presentation</vt:lpstr>
      <vt:lpstr>PowerPoint Presentation</vt:lpstr>
      <vt:lpstr>CRUD - Select</vt:lpstr>
      <vt:lpstr>PowerPoint Presentation</vt:lpstr>
      <vt:lpstr>CRUD – Create Index</vt:lpstr>
      <vt:lpstr>PowerPoint Presentation</vt:lpstr>
      <vt:lpstr>PowerPoint Presentation</vt:lpstr>
      <vt:lpstr>To rescrict number of rows in Output</vt:lpstr>
      <vt:lpstr>CRUD – Update</vt:lpstr>
      <vt:lpstr>PowerPoint Presentation</vt:lpstr>
      <vt:lpstr>CRUD – Delete</vt:lpstr>
      <vt:lpstr>PowerPoint Presentation</vt:lpstr>
      <vt:lpstr>Order By</vt:lpstr>
      <vt:lpstr>Collections</vt:lpstr>
      <vt:lpstr>Set collections</vt:lpstr>
      <vt:lpstr>Collections - Set</vt:lpstr>
      <vt:lpstr>PowerPoint Presentation</vt:lpstr>
      <vt:lpstr>Collections -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 -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To Live</vt:lpstr>
      <vt:lpstr>Time To Live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Answer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dilip</dc:creator>
  <cp:lastModifiedBy>Rahul Pradhan</cp:lastModifiedBy>
  <cp:revision>305</cp:revision>
  <dcterms:created xsi:type="dcterms:W3CDTF">2016-12-28T14:10:24Z</dcterms:created>
  <dcterms:modified xsi:type="dcterms:W3CDTF">2022-12-08T08:36:11Z</dcterms:modified>
</cp:coreProperties>
</file>